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 Id="rId6" Type="http://schemas.microsoft.com/office/2020/02/relationships/classificationlabels" Target="docMetadata/LabelInfo.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00" r:id="rId5"/>
  </p:sldMasterIdLst>
  <p:notesMasterIdLst>
    <p:notesMasterId r:id="rId28"/>
  </p:notesMasterIdLst>
  <p:handoutMasterIdLst>
    <p:handoutMasterId r:id="rId29"/>
  </p:handoutMasterIdLst>
  <p:sldIdLst>
    <p:sldId id="4198" r:id="rId6"/>
    <p:sldId id="2076138338" r:id="rId7"/>
    <p:sldId id="2076138377" r:id="rId8"/>
    <p:sldId id="2076138332" r:id="rId9"/>
    <p:sldId id="4303" r:id="rId10"/>
    <p:sldId id="4296" r:id="rId11"/>
    <p:sldId id="4290" r:id="rId12"/>
    <p:sldId id="4320" r:id="rId13"/>
    <p:sldId id="2076138340" r:id="rId14"/>
    <p:sldId id="4306" r:id="rId15"/>
    <p:sldId id="4323" r:id="rId16"/>
    <p:sldId id="2076138335" r:id="rId17"/>
    <p:sldId id="2076138336" r:id="rId18"/>
    <p:sldId id="2076138363" r:id="rId19"/>
    <p:sldId id="2076138374" r:id="rId20"/>
    <p:sldId id="2076138375" r:id="rId21"/>
    <p:sldId id="2076138372" r:id="rId22"/>
    <p:sldId id="2076138356" r:id="rId23"/>
    <p:sldId id="2076138371" r:id="rId24"/>
    <p:sldId id="2076138350" r:id="rId25"/>
    <p:sldId id="4252" r:id="rId26"/>
    <p:sldId id="4295"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PT" id="{8EA5183D-19E2-BD42-84DC-E0D433C3182F}">
          <p14:sldIdLst>
            <p14:sldId id="4198"/>
            <p14:sldId id="2076138338"/>
            <p14:sldId id="2076138377"/>
            <p14:sldId id="2076138332"/>
            <p14:sldId id="4303"/>
            <p14:sldId id="4296"/>
            <p14:sldId id="4290"/>
            <p14:sldId id="4320"/>
            <p14:sldId id="2076138340"/>
            <p14:sldId id="4306"/>
            <p14:sldId id="4323"/>
            <p14:sldId id="2076138335"/>
            <p14:sldId id="2076138336"/>
            <p14:sldId id="2076138363"/>
            <p14:sldId id="2076138374"/>
            <p14:sldId id="2076138375"/>
            <p14:sldId id="2076138372"/>
            <p14:sldId id="2076138356"/>
            <p14:sldId id="2076138371"/>
            <p14:sldId id="2076138350"/>
            <p14:sldId id="4252"/>
            <p14:sldId id="42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Gabriella Jenkins" initials="GJ" lastIdx="1" clrIdx="4">
    <p:extLst>
      <p:ext uri="{19B8F6BF-5375-455C-9EA6-DF929625EA0E}">
        <p15:presenceInfo xmlns:p15="http://schemas.microsoft.com/office/powerpoint/2012/main" userId="Gabriella Jenkins" providerId="None"/>
      </p:ext>
    </p:extLst>
  </p:cmAuthor>
  <p:cmAuthor id="5" name="Gabriella Jenkins" initials="GJ [2]" lastIdx="1" clrIdx="5">
    <p:extLst>
      <p:ext uri="{19B8F6BF-5375-455C-9EA6-DF929625EA0E}">
        <p15:presenceInfo xmlns:p15="http://schemas.microsoft.com/office/powerpoint/2012/main" userId="S::admin@educhangemakers.onmicrosoft.com::f99a673d-eb7b-46f3-b97b-39914485650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D6D9"/>
    <a:srgbClr val="004783"/>
    <a:srgbClr val="00447E"/>
    <a:srgbClr val="004176"/>
    <a:srgbClr val="0062AC"/>
    <a:srgbClr val="0066B3"/>
    <a:srgbClr val="0D0D0D"/>
    <a:srgbClr val="1A1A1A"/>
    <a:srgbClr val="FCFCFC"/>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2130FF-5F8A-064B-9308-8B79CCD7CC40}" v="2" dt="2023-09-29T22:47:21.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77"/>
    <p:restoredTop sz="84438"/>
  </p:normalViewPr>
  <p:slideViewPr>
    <p:cSldViewPr snapToGrid="0">
      <p:cViewPr varScale="1">
        <p:scale>
          <a:sx n="101" d="100"/>
          <a:sy n="101" d="100"/>
        </p:scale>
        <p:origin x="1120"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y Plencner" userId="860166b5-261d-406b-b503-6f0d184be520" providerId="ADAL" clId="{B32130FF-5F8A-064B-9308-8B79CCD7CC40}"/>
    <pc:docChg chg="custSel modSld">
      <pc:chgData name="Katy Plencner" userId="860166b5-261d-406b-b503-6f0d184be520" providerId="ADAL" clId="{B32130FF-5F8A-064B-9308-8B79CCD7CC40}" dt="2023-09-29T22:47:21.970" v="111"/>
      <pc:docMkLst>
        <pc:docMk/>
      </pc:docMkLst>
      <pc:sldChg chg="addSp delSp modSp mod">
        <pc:chgData name="Katy Plencner" userId="860166b5-261d-406b-b503-6f0d184be520" providerId="ADAL" clId="{B32130FF-5F8A-064B-9308-8B79CCD7CC40}" dt="2023-09-29T22:47:21.970" v="111"/>
        <pc:sldMkLst>
          <pc:docMk/>
          <pc:sldMk cId="1048110654" sldId="4295"/>
        </pc:sldMkLst>
        <pc:spChg chg="add del mod">
          <ac:chgData name="Katy Plencner" userId="860166b5-261d-406b-b503-6f0d184be520" providerId="ADAL" clId="{B32130FF-5F8A-064B-9308-8B79CCD7CC40}" dt="2023-09-29T22:47:21.616" v="110" actId="478"/>
          <ac:spMkLst>
            <pc:docMk/>
            <pc:sldMk cId="1048110654" sldId="4295"/>
            <ac:spMk id="2" creationId="{2B5D1B74-951F-00C8-E381-464513F3D110}"/>
          </ac:spMkLst>
        </pc:spChg>
        <pc:spChg chg="mod">
          <ac:chgData name="Katy Plencner" userId="860166b5-261d-406b-b503-6f0d184be520" providerId="ADAL" clId="{B32130FF-5F8A-064B-9308-8B79CCD7CC40}" dt="2023-09-28T16:58:00.267" v="2" actId="20577"/>
          <ac:spMkLst>
            <pc:docMk/>
            <pc:sldMk cId="1048110654" sldId="4295"/>
            <ac:spMk id="11" creationId="{9CFB8CBD-5F0A-4959-852B-D075E1DF2EF4}"/>
          </ac:spMkLst>
        </pc:spChg>
        <pc:picChg chg="add mod">
          <ac:chgData name="Katy Plencner" userId="860166b5-261d-406b-b503-6f0d184be520" providerId="ADAL" clId="{B32130FF-5F8A-064B-9308-8B79CCD7CC40}" dt="2023-09-29T22:47:21.970" v="111"/>
          <ac:picMkLst>
            <pc:docMk/>
            <pc:sldMk cId="1048110654" sldId="4295"/>
            <ac:picMk id="3" creationId="{466780EF-C9DC-7742-BC88-4F07638FFF0A}"/>
          </ac:picMkLst>
        </pc:picChg>
        <pc:picChg chg="del">
          <ac:chgData name="Katy Plencner" userId="860166b5-261d-406b-b503-6f0d184be520" providerId="ADAL" clId="{B32130FF-5F8A-064B-9308-8B79CCD7CC40}" dt="2023-09-28T16:57:57.465" v="0" actId="478"/>
          <ac:picMkLst>
            <pc:docMk/>
            <pc:sldMk cId="1048110654" sldId="4295"/>
            <ac:picMk id="4" creationId="{30B14BE2-D913-D8FC-0304-62879253B043}"/>
          </ac:picMkLst>
        </pc:picChg>
      </pc:sldChg>
      <pc:sldChg chg="modSp mod">
        <pc:chgData name="Katy Plencner" userId="860166b5-261d-406b-b503-6f0d184be520" providerId="ADAL" clId="{B32130FF-5F8A-064B-9308-8B79CCD7CC40}" dt="2023-09-29T19:14:13.644" v="109" actId="20577"/>
        <pc:sldMkLst>
          <pc:docMk/>
          <pc:sldMk cId="984494686" sldId="4320"/>
        </pc:sldMkLst>
        <pc:spChg chg="mod">
          <ac:chgData name="Katy Plencner" userId="860166b5-261d-406b-b503-6f0d184be520" providerId="ADAL" clId="{B32130FF-5F8A-064B-9308-8B79CCD7CC40}" dt="2023-09-29T19:14:13.644" v="109" actId="20577"/>
          <ac:spMkLst>
            <pc:docMk/>
            <pc:sldMk cId="984494686" sldId="4320"/>
            <ac:spMk id="2" creationId="{8B9DC4E5-F0DD-3C4C-A69A-6BD14B197840}"/>
          </ac:spMkLst>
        </pc:spChg>
      </pc:sldChg>
      <pc:sldChg chg="modSp mod modNotesTx">
        <pc:chgData name="Katy Plencner" userId="860166b5-261d-406b-b503-6f0d184be520" providerId="ADAL" clId="{B32130FF-5F8A-064B-9308-8B79CCD7CC40}" dt="2023-09-29T18:55:11.702" v="106" actId="1038"/>
        <pc:sldMkLst>
          <pc:docMk/>
          <pc:sldMk cId="1236703965" sldId="2076138371"/>
        </pc:sldMkLst>
        <pc:spChg chg="mod">
          <ac:chgData name="Katy Plencner" userId="860166b5-261d-406b-b503-6f0d184be520" providerId="ADAL" clId="{B32130FF-5F8A-064B-9308-8B79CCD7CC40}" dt="2023-09-29T18:39:30.606" v="5" actId="14100"/>
          <ac:spMkLst>
            <pc:docMk/>
            <pc:sldMk cId="1236703965" sldId="2076138371"/>
            <ac:spMk id="5" creationId="{6985291E-A654-4530-BDED-3FDB5E539E21}"/>
          </ac:spMkLst>
        </pc:spChg>
        <pc:picChg chg="mod">
          <ac:chgData name="Katy Plencner" userId="860166b5-261d-406b-b503-6f0d184be520" providerId="ADAL" clId="{B32130FF-5F8A-064B-9308-8B79CCD7CC40}" dt="2023-09-29T18:55:11.702" v="106" actId="1038"/>
          <ac:picMkLst>
            <pc:docMk/>
            <pc:sldMk cId="1236703965" sldId="2076138371"/>
            <ac:picMk id="14" creationId="{0BE25181-4754-4523-8A41-ACE3BD5BDCD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9/29/23 3:47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9/29/23 3:47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QxuyfWoVV98"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www.wired.com/2015/07/hackers-remotely-kill-jeep-highway/" TargetMode="External"/><Relationship Id="rId5" Type="http://schemas.openxmlformats.org/officeDocument/2006/relationships/hyperlink" Target="https://blogs.microsoft.com/eupolicy/2019/12/03/creating-inclusive-society-through-ai/" TargetMode="External"/><Relationship Id="rId4" Type="http://schemas.openxmlformats.org/officeDocument/2006/relationships/hyperlink" Target="https://medium.com/microsoft-design/in-pursuit-of-inclusive-ai-eb73f62d17fc"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Segoe UI" panose="020B0502040204020203" pitchFamily="34" charset="0"/>
              </a:rPr>
              <a:t>This is a title slide that you can have up at the beginning of Lesson 5 of the Imagine Cup Junior.   </a:t>
            </a:r>
            <a:endParaRPr lang="en-US"/>
          </a:p>
        </p:txBody>
      </p:sp>
      <p:sp>
        <p:nvSpPr>
          <p:cNvPr id="4" name="Slide Number Placeholder 3"/>
          <p:cNvSpPr>
            <a:spLocks noGrp="1"/>
          </p:cNvSpPr>
          <p:nvPr>
            <p:ph type="sldNum" sz="quarter" idx="5"/>
          </p:nvPr>
        </p:nvSpPr>
        <p:spPr/>
        <p:txBody>
          <a:bodyPr/>
          <a:lstStyle/>
          <a:p>
            <a:fld id="{6D295E89-1B5D-4332-B623-1A1A8707984E}" type="slidenum">
              <a:rPr lang="en-US" smtClean="0"/>
              <a:pPr/>
              <a:t>1</a:t>
            </a:fld>
            <a:endParaRPr lang="en-US"/>
          </a:p>
        </p:txBody>
      </p:sp>
    </p:spTree>
    <p:extLst>
      <p:ext uri="{BB962C8B-B14F-4D97-AF65-F5344CB8AC3E}">
        <p14:creationId xmlns:p14="http://schemas.microsoft.com/office/powerpoint/2010/main" val="4234674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1A1A1A"/>
                </a:solidFill>
                <a:effectLst/>
                <a:latin typeface="Segoe UI" panose="020B0502040204020203" pitchFamily="34" charset="0"/>
              </a:rPr>
              <a:t>Submission Tips. Really encourage your students to spend some time thinking about their team’s ethical statements. Teams that simply say 'Our AI is fair because it does not judge people' will of course not score as many points as those who are able to show some really good thought around the ethical considerations of their concept. </a:t>
            </a:r>
            <a:endParaRPr lang="en-US">
              <a:cs typeface="Segoe UI Light"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344360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r>
              <a:rPr lang="en-US" sz="1800" b="0" i="0">
                <a:solidFill>
                  <a:srgbClr val="000000"/>
                </a:solidFill>
                <a:effectLst/>
                <a:latin typeface="Segoe UI" panose="020B0502040204020203" pitchFamily="34" charset="0"/>
              </a:rPr>
              <a:t>Submission tips! It’s important that students explain how they meet the ethical principles. </a:t>
            </a:r>
            <a:r>
              <a:rPr lang="en-US" sz="1800" b="0" i="0">
                <a:solidFill>
                  <a:srgbClr val="1A1A1A"/>
                </a:solidFill>
                <a:effectLst/>
                <a:latin typeface="Segoe UI" panose="020B0502040204020203" pitchFamily="34" charset="0"/>
              </a:rPr>
              <a:t>An example of an ethics statement is on this slide. Specifically, we have showed an example about fairness: </a:t>
            </a:r>
            <a:r>
              <a:rPr lang="en-US" sz="1800" b="0" i="1">
                <a:solidFill>
                  <a:srgbClr val="1A1A1A"/>
                </a:solidFill>
                <a:effectLst/>
                <a:latin typeface="Segoe UI" panose="020B0502040204020203" pitchFamily="34" charset="0"/>
              </a:rPr>
              <a:t>Fairness: We believe our AI concept is fair because our AI Interviewer does not make any hiring decisions based on appearance. The AI does not see a picture or video of the person, or even see their family name, so that the AI is unable to make hiring decisions based on their racial or cultural background.</a:t>
            </a:r>
            <a:r>
              <a:rPr lang="en-US" sz="1800" b="0" i="0">
                <a:solidFill>
                  <a:srgbClr val="1A1A1A"/>
                </a:solidFill>
                <a:effectLst/>
                <a:latin typeface="Segoe UI" panose="020B0502040204020203" pitchFamily="34" charset="0"/>
              </a:rPr>
              <a:t> </a:t>
            </a:r>
            <a:endParaRPr lang="en-US"/>
          </a:p>
          <a:p>
            <a:endParaRPr lang="en-US">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86910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600"/>
              </a:spcBef>
              <a:spcAft>
                <a:spcPts val="600"/>
              </a:spcAft>
              <a:buClrTx/>
              <a:buSzTx/>
              <a:buFontTx/>
              <a:buNone/>
              <a:tabLst/>
              <a:defRPr/>
            </a:pPr>
            <a:r>
              <a:rPr lang="en-US" sz="1800" b="0" i="0" dirty="0">
                <a:solidFill>
                  <a:srgbClr val="7030A0"/>
                </a:solidFill>
                <a:effectLst/>
                <a:latin typeface="Segoe UI" panose="020B0502040204020203" pitchFamily="34" charset="0"/>
              </a:rPr>
              <a:t>Rapid Reflection</a:t>
            </a:r>
            <a:r>
              <a:rPr lang="en-US" sz="1800" b="1" i="0" dirty="0">
                <a:solidFill>
                  <a:srgbClr val="7030A0"/>
                </a:solidFill>
                <a:effectLst/>
                <a:latin typeface="Segoe UI" panose="020B0502040204020203" pitchFamily="34" charset="0"/>
              </a:rPr>
              <a:t> </a:t>
            </a:r>
            <a:r>
              <a:rPr lang="en-US" sz="1800" b="1" i="0" dirty="0">
                <a:solidFill>
                  <a:srgbClr val="1A1A1A"/>
                </a:solidFill>
                <a:effectLst/>
                <a:latin typeface="Segoe UI" panose="020B0502040204020203" pitchFamily="34" charset="0"/>
              </a:rPr>
              <a:t>–</a:t>
            </a:r>
            <a:r>
              <a:rPr lang="en-US" sz="1800" b="0" i="0" dirty="0">
                <a:solidFill>
                  <a:srgbClr val="1A1A1A"/>
                </a:solidFill>
                <a:effectLst/>
                <a:latin typeface="Segoe UI" panose="020B0502040204020203" pitchFamily="34" charset="0"/>
              </a:rPr>
              <a:t> In this rapid reflection, we ask the students to consider how one of the ethical principles is aligned to their idea so they can begin drafting their statements later in the lesson.</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11078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Segoe UI Light"/>
                <a:cs typeface="Segoe UI Light"/>
              </a:rPr>
              <a:t>Video 3: This is when we introduce the term cybersecurity. This is designed to prime your students to start to understand why cybersecurity is a big deal, and begin thinking about how their idea might have cybersecurity issues.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5636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800">
              <a:effectLst/>
              <a:latin typeface="Segoe UI"/>
              <a:ea typeface="Times New Roman" panose="02020603050405020304" pitchFamily="18" charset="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2446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a:solidFill>
                  <a:srgbClr val="000000"/>
                </a:solidFill>
                <a:effectLst/>
                <a:latin typeface="Segoe UI" panose="020B0502040204020203" pitchFamily="34" charset="0"/>
              </a:rPr>
              <a:t>Video 4: In this video, we look at common cyber security risks, and the different tools hackers have at their disposal. This is designed for your students to learn about the different types of hacking risks and approaches.</a:t>
            </a:r>
            <a:endParaRPr lang="en-US" sz="1800">
              <a:latin typeface="Segoe UI Light"/>
              <a:cs typeface="Segoe UI Light"/>
            </a:endParaRPr>
          </a:p>
          <a:p>
            <a:endParaRPr lang="en-US" sz="1800">
              <a:latin typeface="Segoe UI Light"/>
              <a:cs typeface="Segoe UI Ligh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7925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Video 5: In this video, we look at different ways we can protect the cybersecurity of our AI ideas. This is designed for your students to learn about the different types of protection tools, and to encourage them to include some of these ideas in their submission.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60737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cs typeface="Segoe UI Light"/>
              </a:rPr>
              <a:t>Recap and summary of the 7 ways to reduce risks in AI.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852512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850" b="1" dirty="0">
                <a:latin typeface="Segoe UI Light"/>
                <a:cs typeface="Segoe UI Light"/>
              </a:rPr>
              <a:t>Slide 12:</a:t>
            </a:r>
            <a:r>
              <a:rPr lang="en-US" sz="850" dirty="0">
                <a:latin typeface="Segoe UI Light"/>
                <a:cs typeface="Segoe UI Light"/>
              </a:rPr>
              <a:t> Submission tips: these tips are designed to help your students stay focused in this lesson, and ensure they are considering the cybersecurity elements of their idea. Encourage your students to use tried and tested tools to combat cyber risks, but also to be creative and come up their own. </a:t>
            </a:r>
            <a:r>
              <a:rPr lang="en-US" sz="1800" dirty="0">
                <a:solidFill>
                  <a:srgbClr val="1A1A1A"/>
                </a:solidFill>
                <a:effectLst/>
                <a:latin typeface="Segoe UI" panose="020B0502040204020203" pitchFamily="34" charset="0"/>
                <a:ea typeface="Segoe UI" panose="020B0502040204020203" pitchFamily="34" charset="0"/>
              </a:rPr>
              <a:t>The emphasis here is to encourage specificity and details whenever possible in their explanation of how they will mitigate cybersecurity risks to their AI. </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598032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b="1" dirty="0">
                <a:effectLst/>
                <a:latin typeface="Segoe UI Light"/>
                <a:cs typeface="Segoe UI Light"/>
              </a:rPr>
              <a:t>Slide </a:t>
            </a:r>
            <a:r>
              <a:rPr lang="en-US" sz="850" b="1" dirty="0">
                <a:latin typeface="Segoe UI Light"/>
                <a:cs typeface="Segoe UI Light"/>
              </a:rPr>
              <a:t>14</a:t>
            </a:r>
            <a:r>
              <a:rPr lang="en-US" sz="850" b="1" dirty="0">
                <a:effectLst/>
                <a:latin typeface="Segoe UI Light"/>
                <a:cs typeface="Segoe UI Light"/>
              </a:rPr>
              <a:t>:</a:t>
            </a:r>
            <a:r>
              <a:rPr lang="en-US" sz="850" dirty="0">
                <a:effectLst/>
                <a:latin typeface="Segoe UI Light"/>
                <a:cs typeface="Segoe UI Light"/>
              </a:rPr>
              <a:t> Sprint </a:t>
            </a:r>
            <a:r>
              <a:rPr lang="en-US" sz="850" dirty="0">
                <a:latin typeface="Segoe UI Light"/>
                <a:cs typeface="Segoe UI Light"/>
              </a:rPr>
              <a:t>Two </a:t>
            </a:r>
            <a:r>
              <a:rPr lang="en-US" sz="850" dirty="0">
                <a:effectLst/>
                <a:latin typeface="Segoe UI Light"/>
                <a:cs typeface="Segoe UI Light"/>
              </a:rPr>
              <a:t>– In the </a:t>
            </a:r>
            <a:r>
              <a:rPr lang="en-US" sz="850" dirty="0">
                <a:latin typeface="Segoe UI Light"/>
                <a:cs typeface="Segoe UI Light"/>
              </a:rPr>
              <a:t>second </a:t>
            </a:r>
            <a:r>
              <a:rPr lang="en-US" sz="850" dirty="0">
                <a:effectLst/>
                <a:latin typeface="Segoe UI Light"/>
                <a:cs typeface="Segoe UI Light"/>
              </a:rPr>
              <a:t>ten-minute sprint of Lesson </a:t>
            </a:r>
            <a:r>
              <a:rPr lang="en-US" sz="850" dirty="0">
                <a:latin typeface="Segoe UI Light"/>
                <a:cs typeface="Segoe UI Light"/>
              </a:rPr>
              <a:t>Five </a:t>
            </a:r>
            <a:r>
              <a:rPr lang="en-US" sz="850" dirty="0">
                <a:effectLst/>
                <a:latin typeface="Segoe UI Light"/>
                <a:cs typeface="Segoe UI Light"/>
              </a:rPr>
              <a:t>your </a:t>
            </a:r>
            <a:r>
              <a:rPr lang="en-US" sz="1800" dirty="0">
                <a:solidFill>
                  <a:srgbClr val="1A1A1A"/>
                </a:solidFill>
                <a:effectLst/>
                <a:latin typeface="Segoe UI" panose="020B0502040204020203" pitchFamily="34" charset="0"/>
                <a:ea typeface="Segoe UI" panose="020B0502040204020203" pitchFamily="34" charset="0"/>
              </a:rPr>
              <a:t>students will work in their teams to begin drafting their Ethics and Cybersecurity statements. The ethics statement needs to explain how their concept aligns to each of the six ethical principles and the cybersecurity statement needs to explain how they have planned to reduce cybersecurity risks.</a:t>
            </a:r>
            <a:r>
              <a:rPr lang="en-US" sz="1600" dirty="0">
                <a:effectLst/>
              </a:rPr>
              <a:t> </a:t>
            </a:r>
            <a:endParaRPr lang="en-US" sz="850" dirty="0">
              <a:latin typeface="Segoe UI Light"/>
              <a:cs typeface="Segoe UI Light"/>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19</a:t>
            </a:fld>
            <a:endParaRPr lang="en-US"/>
          </a:p>
        </p:txBody>
      </p:sp>
    </p:spTree>
    <p:extLst>
      <p:ext uri="{BB962C8B-B14F-4D97-AF65-F5344CB8AC3E}">
        <p14:creationId xmlns:p14="http://schemas.microsoft.com/office/powerpoint/2010/main" val="3186085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800">
                <a:effectLst/>
                <a:latin typeface="Segoe UI" panose="020B0502040204020203" pitchFamily="34" charset="0"/>
                <a:ea typeface="Times New Roman" panose="02020603050405020304" pitchFamily="18" charset="0"/>
              </a:rPr>
              <a:t>Challenge check-in. This slide is a check-in to recap what the students have learned and what is coming next!</a:t>
            </a:r>
            <a:r>
              <a:rPr lang="en-AU" sz="1800">
                <a:effectLst/>
                <a:latin typeface="Segoe UI" panose="020B0502040204020203" pitchFamily="34" charset="0"/>
                <a:ea typeface="Times New Roman" panose="02020603050405020304" pitchFamily="18" charset="0"/>
              </a:rPr>
              <a:t> </a:t>
            </a:r>
            <a:r>
              <a:rPr lang="en-US" sz="1800">
                <a:solidFill>
                  <a:srgbClr val="000000"/>
                </a:solidFill>
                <a:effectLst/>
                <a:latin typeface="Segoe UI" panose="020B0502040204020203" pitchFamily="34" charset="0"/>
                <a:ea typeface="Times New Roman" panose="02020603050405020304" pitchFamily="18" charset="0"/>
              </a:rPr>
              <a:t>   </a:t>
            </a:r>
            <a:r>
              <a:rPr lang="en-AU" sz="1800">
                <a:solidFill>
                  <a:srgbClr val="000000"/>
                </a:solidFill>
                <a:effectLst/>
                <a:latin typeface="Segoe UI" panose="020B0502040204020203" pitchFamily="34" charset="0"/>
                <a:ea typeface="Times New Roman" panose="02020603050405020304" pitchFamily="18" charset="0"/>
              </a:rPr>
              <a:t> </a:t>
            </a:r>
            <a:endParaRPr lang="en-AU"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982550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Slide 15: </a:t>
            </a:r>
            <a:r>
              <a:rPr lang="en-US" sz="850" dirty="0">
                <a:effectLst/>
                <a:latin typeface="Segoe UI Light"/>
                <a:cs typeface="Segoe UI Light"/>
              </a:rPr>
              <a:t>Challenge </a:t>
            </a:r>
            <a:r>
              <a:rPr lang="en-US" sz="850" dirty="0">
                <a:latin typeface="Segoe UI Light"/>
                <a:cs typeface="Segoe UI Light"/>
              </a:rPr>
              <a:t>Check-in – </a:t>
            </a:r>
            <a:r>
              <a:rPr lang="en-US" sz="850" dirty="0">
                <a:effectLst/>
                <a:latin typeface="Segoe UI Light"/>
                <a:cs typeface="Segoe UI Light"/>
              </a:rPr>
              <a:t>This is a </a:t>
            </a:r>
            <a:r>
              <a:rPr lang="en-US" sz="850" dirty="0">
                <a:latin typeface="Segoe UI Light"/>
                <a:cs typeface="Segoe UI Light"/>
              </a:rPr>
              <a:t>quick moment </a:t>
            </a:r>
            <a:r>
              <a:rPr lang="en-US" sz="850" dirty="0">
                <a:effectLst/>
                <a:latin typeface="Segoe UI Light"/>
                <a:cs typeface="Segoe UI Light"/>
              </a:rPr>
              <a:t>to recap what </a:t>
            </a:r>
            <a:r>
              <a:rPr lang="en-US" sz="850" dirty="0">
                <a:latin typeface="Segoe UI Light"/>
                <a:cs typeface="Segoe UI Light"/>
              </a:rPr>
              <a:t>your </a:t>
            </a:r>
            <a:r>
              <a:rPr lang="en-US" sz="850" dirty="0">
                <a:effectLst/>
                <a:latin typeface="Segoe UI Light"/>
                <a:cs typeface="Segoe UI Light"/>
              </a:rPr>
              <a:t>students </a:t>
            </a:r>
            <a:r>
              <a:rPr lang="en-US" sz="850" dirty="0">
                <a:latin typeface="Segoe UI Light"/>
                <a:cs typeface="Segoe UI Light"/>
              </a:rPr>
              <a:t>achieved in Lesson 5.</a:t>
            </a:r>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3713843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7030A0"/>
                </a:solidFill>
                <a:effectLst/>
                <a:latin typeface="Segoe UI" panose="020B0502040204020203" pitchFamily="34" charset="0"/>
              </a:rPr>
              <a:t>Bonus Activities</a:t>
            </a:r>
            <a:r>
              <a:rPr lang="en-US" sz="1800" b="0" i="0">
                <a:solidFill>
                  <a:srgbClr val="000000"/>
                </a:solidFill>
                <a:effectLst/>
                <a:latin typeface="Segoe UI" panose="020B0502040204020203" pitchFamily="34" charset="0"/>
              </a:rPr>
              <a:t> – </a:t>
            </a:r>
          </a:p>
          <a:p>
            <a:r>
              <a:rPr lang="en-US" sz="1800" b="0" i="0">
                <a:solidFill>
                  <a:srgbClr val="000000"/>
                </a:solidFill>
                <a:effectLst/>
                <a:latin typeface="Segoe UI" panose="020B0502040204020203" pitchFamily="34" charset="0"/>
              </a:rPr>
              <a:t>Option 1: Have a class debate around the question ‘AI will make the world more inclusive’ - discuss. Here are some links the students can look at and get the debated started: </a:t>
            </a:r>
            <a:r>
              <a:rPr lang="en-US" sz="1800" b="0" i="0" u="sng" strike="noStrike">
                <a:solidFill>
                  <a:srgbClr val="0078D4"/>
                </a:solidFill>
                <a:effectLst/>
                <a:latin typeface="Segoe UI" panose="020B0502040204020203" pitchFamily="34" charset="0"/>
                <a:hlinkClick r:id="rId3"/>
              </a:rPr>
              <a:t>AI, Ain’t I A Woman?</a:t>
            </a:r>
            <a:r>
              <a:rPr lang="en-US" sz="1800" b="0" i="0">
                <a:solidFill>
                  <a:srgbClr val="000000"/>
                </a:solidFill>
                <a:effectLst/>
                <a:latin typeface="Segoe UI" panose="020B0502040204020203" pitchFamily="34" charset="0"/>
              </a:rPr>
              <a:t>; </a:t>
            </a:r>
            <a:r>
              <a:rPr lang="en-US" sz="1800" b="0" i="0" u="sng" strike="noStrike">
                <a:solidFill>
                  <a:srgbClr val="0078D4"/>
                </a:solidFill>
                <a:effectLst/>
                <a:latin typeface="Segoe UI" panose="020B0502040204020203" pitchFamily="34" charset="0"/>
                <a:hlinkClick r:id="rId4"/>
              </a:rPr>
              <a:t>In the Pursuit of Inclusive AI</a:t>
            </a:r>
            <a:r>
              <a:rPr lang="en-US" sz="1800" b="0" i="0">
                <a:solidFill>
                  <a:srgbClr val="000000"/>
                </a:solidFill>
                <a:effectLst/>
                <a:latin typeface="Segoe UI" panose="020B0502040204020203" pitchFamily="34" charset="0"/>
              </a:rPr>
              <a:t>; </a:t>
            </a:r>
            <a:r>
              <a:rPr lang="en-US" sz="1800" b="0" i="0" u="sng" strike="noStrike">
                <a:solidFill>
                  <a:srgbClr val="0078D4"/>
                </a:solidFill>
                <a:effectLst/>
                <a:latin typeface="Segoe UI" panose="020B0502040204020203" pitchFamily="34" charset="0"/>
                <a:hlinkClick r:id="rId5"/>
              </a:rPr>
              <a:t>Creating a more inclusive society through the power of AI</a:t>
            </a:r>
            <a:r>
              <a:rPr lang="en-US" sz="1800" b="0" i="0">
                <a:solidFill>
                  <a:srgbClr val="000000"/>
                </a:solidFill>
                <a:effectLst/>
                <a:latin typeface="Segoe UI" panose="020B0502040204020203" pitchFamily="34" charset="0"/>
              </a:rPr>
              <a:t>.  </a:t>
            </a:r>
          </a:p>
          <a:p>
            <a:endParaRPr lang="en-US" sz="1800" b="0" i="0">
              <a:solidFill>
                <a:srgbClr val="000000"/>
              </a:solidFill>
              <a:effectLst/>
              <a:latin typeface="Segoe UI" panose="020B0502040204020203" pitchFamily="34" charset="0"/>
              <a:cs typeface="Segoe UI Light"/>
            </a:endParaRPr>
          </a:p>
          <a:p>
            <a:r>
              <a:rPr lang="en-US" sz="1800" b="0" i="0">
                <a:solidFill>
                  <a:srgbClr val="000000"/>
                </a:solidFill>
                <a:effectLst/>
                <a:latin typeface="Segoe UI" panose="020B0502040204020203" pitchFamily="34" charset="0"/>
                <a:cs typeface="Segoe UI Light"/>
              </a:rPr>
              <a:t>Option 2: </a:t>
            </a:r>
            <a:r>
              <a:rPr lang="en-US" sz="850">
                <a:latin typeface="Segoe UI Light"/>
                <a:cs typeface="Segoe UI Light"/>
              </a:rPr>
              <a:t>If your students have enjoyed this lesson, they may want to watch this video of a car being hacked remotely. As </a:t>
            </a:r>
            <a:r>
              <a:rPr lang="en-US" sz="850" b="0" i="0">
                <a:effectLst/>
                <a:latin typeface="Segoe UI Light"/>
                <a:cs typeface="Segoe UI Light"/>
              </a:rPr>
              <a:t>a class</a:t>
            </a:r>
            <a:r>
              <a:rPr lang="en-US" sz="850">
                <a:latin typeface="Segoe UI Light"/>
                <a:cs typeface="Segoe UI Light"/>
              </a:rPr>
              <a:t>,</a:t>
            </a:r>
            <a:r>
              <a:rPr lang="en-US" sz="850" b="0" i="0">
                <a:effectLst/>
                <a:latin typeface="Segoe UI Light"/>
                <a:cs typeface="Segoe UI Light"/>
              </a:rPr>
              <a:t> discuss</a:t>
            </a:r>
            <a:r>
              <a:rPr lang="en-US" sz="850">
                <a:latin typeface="Segoe UI Light"/>
                <a:cs typeface="Segoe UI Light"/>
              </a:rPr>
              <a:t> what surprised you in </a:t>
            </a:r>
            <a:r>
              <a:rPr lang="en-US" sz="850" b="0" i="0">
                <a:effectLst/>
                <a:latin typeface="Segoe UI Light"/>
                <a:cs typeface="Segoe UI Light"/>
              </a:rPr>
              <a:t>the </a:t>
            </a:r>
            <a:r>
              <a:rPr lang="en-US" sz="850">
                <a:latin typeface="Segoe UI Light"/>
                <a:cs typeface="Segoe UI Light"/>
              </a:rPr>
              <a:t>video, </a:t>
            </a:r>
            <a:r>
              <a:rPr lang="en-US" sz="850" b="0" i="0">
                <a:effectLst/>
                <a:latin typeface="Segoe UI Light"/>
                <a:cs typeface="Segoe UI Light"/>
              </a:rPr>
              <a:t>and</a:t>
            </a:r>
            <a:r>
              <a:rPr lang="en-US" sz="850">
                <a:latin typeface="Segoe UI Light"/>
                <a:cs typeface="Segoe UI Light"/>
              </a:rPr>
              <a:t> whether </a:t>
            </a:r>
            <a:r>
              <a:rPr lang="en-US" sz="850" b="0" i="0">
                <a:effectLst/>
                <a:latin typeface="Segoe UI Light"/>
                <a:cs typeface="Segoe UI Light"/>
              </a:rPr>
              <a:t>the </a:t>
            </a:r>
            <a:r>
              <a:rPr lang="en-US" sz="850">
                <a:latin typeface="Segoe UI Light"/>
                <a:cs typeface="Segoe UI Light"/>
              </a:rPr>
              <a:t>students think this was an ethical experiment? Link</a:t>
            </a:r>
            <a:r>
              <a:rPr lang="en-US" sz="850" b="0" i="0">
                <a:effectLst/>
                <a:latin typeface="Segoe UI Light"/>
                <a:cs typeface="Segoe UI Light"/>
              </a:rPr>
              <a:t>:</a:t>
            </a:r>
            <a:r>
              <a:rPr lang="en-US" sz="850">
                <a:latin typeface="Segoe UI Light"/>
                <a:cs typeface="Segoe UI Light"/>
              </a:rPr>
              <a:t> </a:t>
            </a:r>
            <a:r>
              <a:rPr lang="en-US" sz="850">
                <a:latin typeface="Segoe UI Light"/>
                <a:cs typeface="Segoe UI Light"/>
                <a:hlinkClick r:id="rId6"/>
              </a:rPr>
              <a:t>Hackers Remotely Kill </a:t>
            </a:r>
            <a:r>
              <a:rPr lang="en-US" sz="850" b="0" i="0" strike="noStrike">
                <a:effectLst/>
                <a:latin typeface="Segoe UI Light"/>
                <a:cs typeface="Segoe UI Light"/>
                <a:hlinkClick r:id="rId6"/>
              </a:rPr>
              <a:t>a </a:t>
            </a:r>
            <a:r>
              <a:rPr lang="en-US" sz="850">
                <a:latin typeface="Segoe UI Light"/>
                <a:cs typeface="Segoe UI Light"/>
                <a:hlinkClick r:id="rId6"/>
              </a:rPr>
              <a:t>Jeep on </a:t>
            </a:r>
            <a:r>
              <a:rPr lang="en-US" sz="850" b="0" i="0" strike="noStrike">
                <a:effectLst/>
                <a:latin typeface="Segoe UI Light"/>
                <a:cs typeface="Segoe UI Light"/>
                <a:hlinkClick r:id="rId6"/>
              </a:rPr>
              <a:t>the </a:t>
            </a:r>
            <a:r>
              <a:rPr lang="en-US" sz="850">
                <a:latin typeface="Segoe UI Light"/>
                <a:cs typeface="Segoe UI Light"/>
                <a:hlinkClick r:id="rId6"/>
              </a:rPr>
              <a:t>Highway | Wired</a:t>
            </a:r>
            <a:endParaRPr lang="en-US" sz="85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250454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Times New Roman" panose="02020603050405020304" pitchFamily="18" charset="0"/>
              <a:buNone/>
              <a:tabLst>
                <a:tab pos="457200" algn="l"/>
              </a:tabLst>
            </a:pPr>
            <a:r>
              <a:rPr lang="en-US" sz="1800" b="0" i="0">
                <a:solidFill>
                  <a:srgbClr val="7030A0"/>
                </a:solidFill>
                <a:effectLst/>
                <a:latin typeface="Segoe UI" panose="020B0502040204020203" pitchFamily="34" charset="0"/>
              </a:rPr>
              <a:t>Judging Rubric</a:t>
            </a:r>
            <a:r>
              <a:rPr lang="en-US" sz="1800" b="0" i="0">
                <a:solidFill>
                  <a:srgbClr val="000000"/>
                </a:solidFill>
                <a:effectLst/>
                <a:latin typeface="Segoe UI" panose="020B0502040204020203" pitchFamily="34" charset="0"/>
              </a:rPr>
              <a:t> - This is the rubric used by the judges to assess your student’s submissions. You can share this with your class and use it to guide their AI concepts as they fill out their PowerPoint Submission Template. </a:t>
            </a:r>
            <a:endParaRPr lang="en-AU"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8423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600"/>
              </a:spcBef>
              <a:spcAft>
                <a:spcPts val="600"/>
              </a:spcAft>
            </a:pPr>
            <a:r>
              <a:rPr lang="en-US" sz="1800" b="0" i="0" dirty="0">
                <a:solidFill>
                  <a:srgbClr val="1A1A1A"/>
                </a:solidFill>
                <a:effectLst/>
                <a:latin typeface="Segoe UI"/>
                <a:cs typeface="Segoe UI"/>
              </a:rPr>
              <a:t>This slide provides a short overview of the </a:t>
            </a:r>
            <a:r>
              <a:rPr lang="en-US" sz="1800" dirty="0">
                <a:solidFill>
                  <a:srgbClr val="1A1A1A"/>
                </a:solidFill>
                <a:latin typeface="Segoe UI"/>
                <a:cs typeface="Segoe UI"/>
              </a:rPr>
              <a:t>six lessons</a:t>
            </a:r>
            <a:r>
              <a:rPr lang="en-US" sz="1800" b="0" i="0" dirty="0">
                <a:solidFill>
                  <a:srgbClr val="1A1A1A"/>
                </a:solidFill>
                <a:effectLst/>
                <a:latin typeface="Segoe UI"/>
                <a:cs typeface="Segoe UI"/>
              </a:rPr>
              <a:t> your class will take part in.  </a:t>
            </a:r>
            <a:endParaRPr lang="en-AU" sz="1800" dirty="0">
              <a:effectLst/>
              <a:latin typeface="Segoe UI"/>
              <a:ea typeface="Calibri" panose="020F0502020204030204" pitchFamily="34" charset="0"/>
              <a:cs typeface="Segoe UI"/>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3</a:t>
            </a:fld>
            <a:endParaRPr lang="en-US"/>
          </a:p>
        </p:txBody>
      </p:sp>
    </p:spTree>
    <p:extLst>
      <p:ext uri="{BB962C8B-B14F-4D97-AF65-F5344CB8AC3E}">
        <p14:creationId xmlns:p14="http://schemas.microsoft.com/office/powerpoint/2010/main" val="2154039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Segoe UI" panose="020B0502040204020203" pitchFamily="34" charset="0"/>
                <a:ea typeface="Batang" panose="02030600000101010101" pitchFamily="18" charset="-127"/>
              </a:rPr>
              <a:t>Slide 4: Here are some tips for your students to consider to ensure they are putting in a great submission. Submissions should include clear explanations of alignment to the ethical principles and how they will reduce cyber security risks. </a:t>
            </a:r>
            <a:endParaRPr lang="en-AU"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598032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600"/>
              </a:spcBef>
              <a:spcAft>
                <a:spcPts val="600"/>
              </a:spcAft>
              <a:buClrTx/>
              <a:buSzTx/>
              <a:buFontTx/>
              <a:buNone/>
              <a:tabLst/>
              <a:defRPr/>
            </a:pPr>
            <a:r>
              <a:rPr lang="en-US" sz="1800">
                <a:solidFill>
                  <a:srgbClr val="7030A0"/>
                </a:solidFill>
                <a:effectLst/>
                <a:latin typeface="Segoe UI" panose="020B0502040204020203" pitchFamily="34" charset="0"/>
                <a:ea typeface="Segoe UI" panose="020B0502040204020203" pitchFamily="34" charset="0"/>
                <a:cs typeface="Segoe UI" panose="020B0502040204020203" pitchFamily="34" charset="0"/>
              </a:rPr>
              <a:t>Rapid Reflection</a:t>
            </a:r>
            <a:r>
              <a:rPr lang="en-US" sz="1800" b="1">
                <a:solidFill>
                  <a:srgbClr val="7030A0"/>
                </a:solidFill>
                <a:effectLst/>
                <a:latin typeface="Segoe UI" panose="020B0502040204020203" pitchFamily="34" charset="0"/>
                <a:ea typeface="Segoe UI" panose="020B0502040204020203" pitchFamily="34" charset="0"/>
                <a:cs typeface="Segoe UI" panose="020B0502040204020203" pitchFamily="34" charset="0"/>
              </a:rPr>
              <a:t> </a:t>
            </a:r>
            <a:r>
              <a:rPr lang="en-US" sz="1800" b="1">
                <a:solidFill>
                  <a:srgbClr val="1A1A1A"/>
                </a:solidFill>
                <a:effectLst/>
                <a:latin typeface="Segoe UI" panose="020B0502040204020203" pitchFamily="34" charset="0"/>
                <a:ea typeface="Segoe UI" panose="020B0502040204020203" pitchFamily="34" charset="0"/>
                <a:cs typeface="Segoe UI" panose="020B0502040204020203" pitchFamily="34" charset="0"/>
              </a:rPr>
              <a:t>–</a:t>
            </a:r>
            <a:r>
              <a:rPr lang="en-US" sz="1800">
                <a:solidFill>
                  <a:srgbClr val="1A1A1A"/>
                </a:solidFill>
                <a:effectLst/>
                <a:latin typeface="Segoe UI" panose="020B0502040204020203" pitchFamily="34" charset="0"/>
                <a:ea typeface="Segoe UI" panose="020B0502040204020203" pitchFamily="34" charset="0"/>
                <a:cs typeface="Segoe UI" panose="020B0502040204020203" pitchFamily="34" charset="0"/>
              </a:rPr>
              <a:t> To engage your students with this lesson, ask them to work in their teams (or as a whole class) to brainstorm </a:t>
            </a:r>
            <a:r>
              <a:rPr lang="en-AU" sz="1800">
                <a:solidFill>
                  <a:srgbClr val="1A1A1A"/>
                </a:solidFill>
                <a:effectLst/>
                <a:latin typeface="Segoe UI" panose="020B0502040204020203" pitchFamily="34" charset="0"/>
                <a:ea typeface="Segoe UI" panose="020B0502040204020203" pitchFamily="34" charset="0"/>
                <a:cs typeface="Segoe UI" panose="020B0502040204020203" pitchFamily="34" charset="0"/>
              </a:rPr>
              <a:t>some really great things technology has brought to the world. </a:t>
            </a:r>
            <a:endParaRPr lang="en-AU"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94882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600"/>
              </a:spcBef>
              <a:spcAft>
                <a:spcPts val="600"/>
              </a:spcAft>
              <a:buClrTx/>
              <a:buSzTx/>
              <a:buFontTx/>
              <a:buNone/>
              <a:tabLst/>
              <a:defRPr/>
            </a:pPr>
            <a:r>
              <a:rPr lang="en-US" sz="1800" b="0" i="0">
                <a:solidFill>
                  <a:srgbClr val="000000"/>
                </a:solidFill>
                <a:effectLst/>
                <a:latin typeface="Segoe UI" panose="020B0502040204020203" pitchFamily="34" charset="0"/>
              </a:rPr>
              <a:t>Video 1: Anticipating and Mitigating Negative Impacts. Here we have a video on the possible negative impacts of new technology. </a:t>
            </a:r>
            <a:endParaRPr lang="en-US" sz="850">
              <a:latin typeface="Segoe UI Light"/>
              <a:cs typeface="Segoe UI Light"/>
            </a:endParaRPr>
          </a:p>
          <a:p>
            <a:pPr>
              <a:lnSpc>
                <a:spcPct val="90000"/>
              </a:lnSpc>
              <a:spcBef>
                <a:spcPts val="600"/>
              </a:spcBef>
              <a:spcAft>
                <a:spcPts val="600"/>
              </a:spcAft>
            </a:pPr>
            <a:endParaRPr lang="en-AU"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645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a:solidFill>
                  <a:srgbClr val="7030A0"/>
                </a:solidFill>
                <a:effectLst/>
                <a:latin typeface="Segoe UI" panose="020B0502040204020203" pitchFamily="34" charset="0"/>
              </a:rPr>
              <a:t>Sprint One </a:t>
            </a:r>
            <a:r>
              <a:rPr lang="en-US" sz="1800" b="0" i="0">
                <a:solidFill>
                  <a:srgbClr val="1A1A1A"/>
                </a:solidFill>
                <a:effectLst/>
                <a:latin typeface="Segoe UI" panose="020B0502040204020203" pitchFamily="34" charset="0"/>
              </a:rPr>
              <a:t>– In the first ten-minute sprint of Lesson Five your students can work in their teams to discuss the negative impacts of technology, and identify any negative impacts their idea could have. This sprint is to get students thinking about negative impacts before we learn about the ethics of AI. </a:t>
            </a:r>
            <a:endParaRPr lang="en-AU"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7</a:t>
            </a:fld>
            <a:endParaRPr lang="en-US"/>
          </a:p>
        </p:txBody>
      </p:sp>
    </p:spTree>
    <p:extLst>
      <p:ext uri="{BB962C8B-B14F-4D97-AF65-F5344CB8AC3E}">
        <p14:creationId xmlns:p14="http://schemas.microsoft.com/office/powerpoint/2010/main" val="192692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a:solidFill>
                  <a:srgbClr val="000000"/>
                </a:solidFill>
                <a:effectLst/>
                <a:latin typeface="Segoe UI" panose="020B0502040204020203" pitchFamily="34" charset="0"/>
              </a:rPr>
              <a:t>Your students have no doubt already come up with a great idea, and the benefits for the world will be positive if they were able to make this idea a reality. Ethics are a huge part of Imagine Cup Junior, and in particular the Microsoft AI for Good ethical principles are very important. Your students will see their scores go up or down by how well they engage with the 6 ethical principles. </a:t>
            </a:r>
            <a:endParaRPr lang="en-US"/>
          </a:p>
          <a:p>
            <a:endParaRPr lang="en-US" sz="850">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9/29/23 3:47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66611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a:solidFill>
                  <a:srgbClr val="000000"/>
                </a:solidFill>
                <a:effectLst/>
                <a:latin typeface="Segoe UI" panose="020B0502040204020203" pitchFamily="34" charset="0"/>
              </a:rPr>
              <a:t>Video 2: In this video, students are introduced to Microsoft’s AI for Good Ethical Principles. Students will learn about the the ethics of AI, why they exist, and how they can make improvements to their idea to ensure they are ethical.  </a:t>
            </a:r>
            <a:endParaRPr lang="en-US" sz="850">
              <a:latin typeface="Segoe UI Light"/>
              <a:cs typeface="Segoe UI Light"/>
            </a:endParaRPr>
          </a:p>
          <a:p>
            <a:pPr>
              <a:lnSpc>
                <a:spcPct val="90000"/>
              </a:lnSpc>
              <a:spcBef>
                <a:spcPts val="600"/>
              </a:spcBef>
              <a:spcAft>
                <a:spcPts val="600"/>
              </a:spcAft>
            </a:pPr>
            <a:endParaRPr lang="en-AU" sz="18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9/29/23 3:47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52259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12766070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itle and Content">
    <p:bg>
      <p:bgPr>
        <a:solidFill>
          <a:schemeClr val="bg1"/>
        </a:solidFill>
        <a:effectLst/>
      </p:bgPr>
    </p:bg>
    <p:spTree>
      <p:nvGrpSpPr>
        <p:cNvPr id="1" name=""/>
        <p:cNvGrpSpPr/>
        <p:nvPr/>
      </p:nvGrpSpPr>
      <p:grpSpPr>
        <a:xfrm>
          <a:off x="0" y="0"/>
          <a:ext cx="0" cy="0"/>
          <a:chOff x="0" y="0"/>
          <a:chExt cx="0" cy="0"/>
        </a:xfrm>
      </p:grpSpPr>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sp>
        <p:nvSpPr>
          <p:cNvPr id="6" name="Rectangle 5">
            <a:extLst>
              <a:ext uri="{FF2B5EF4-FFF2-40B4-BE49-F238E27FC236}">
                <a16:creationId xmlns:a16="http://schemas.microsoft.com/office/drawing/2014/main" id="{9913DD49-D00B-8441-9855-1542F020CD21}"/>
              </a:ext>
            </a:extLst>
          </p:cNvPr>
          <p:cNvSpPr/>
          <p:nvPr userDrawn="1"/>
        </p:nvSpPr>
        <p:spPr bwMode="auto">
          <a:xfrm>
            <a:off x="10251440" y="6033213"/>
            <a:ext cx="1757680" cy="4681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443191"/>
            <a:ext cx="11018520" cy="1751570"/>
          </a:xfrm>
        </p:spPr>
        <p:txBody>
          <a:bodyPr vert="horz" wrap="square" lIns="0" tIns="0" rIns="0" bIns="0" rtlCol="0" anchor="ctr">
            <a:spAutoFit/>
          </a:bodyPr>
          <a:lstStyle>
            <a:lvl1pPr>
              <a:lnSpc>
                <a:spcPct val="90000"/>
              </a:lnSpc>
              <a:spcBef>
                <a:spcPts val="600"/>
              </a:spcBef>
              <a:spcAft>
                <a:spcPts val="600"/>
              </a:spcAft>
              <a:defRPr lang="en-US" sz="1802" dirty="0">
                <a:solidFill>
                  <a:schemeClr val="tx2"/>
                </a:solidFill>
              </a:defRPr>
            </a:lvl1pPr>
            <a:lvl2pPr>
              <a:lnSpc>
                <a:spcPct val="90000"/>
              </a:lnSpc>
              <a:spcBef>
                <a:spcPts val="600"/>
              </a:spcBef>
              <a:spcAft>
                <a:spcPts val="600"/>
              </a:spcAft>
              <a:defRPr lang="en-US" dirty="0">
                <a:solidFill>
                  <a:schemeClr val="tx2"/>
                </a:solidFill>
              </a:defRPr>
            </a:lvl2pPr>
            <a:lvl3pPr>
              <a:lnSpc>
                <a:spcPct val="90000"/>
              </a:lnSpc>
              <a:spcBef>
                <a:spcPts val="600"/>
              </a:spcBef>
              <a:spcAft>
                <a:spcPts val="600"/>
              </a:spcAft>
              <a:defRPr lang="en-US" dirty="0">
                <a:solidFill>
                  <a:schemeClr val="tx2"/>
                </a:solidFill>
              </a:defRPr>
            </a:lvl3pPr>
            <a:lvl4pPr>
              <a:lnSpc>
                <a:spcPct val="90000"/>
              </a:lnSpc>
              <a:spcBef>
                <a:spcPts val="600"/>
              </a:spcBef>
              <a:spcAft>
                <a:spcPts val="600"/>
              </a:spcAft>
              <a:defRPr lang="en-US" dirty="0">
                <a:solidFill>
                  <a:schemeClr val="tx2"/>
                </a:solidFill>
              </a:defRPr>
            </a:lvl4pPr>
            <a:lvl5pPr>
              <a:lnSpc>
                <a:spcPct val="90000"/>
              </a:lnSpc>
              <a:spcBef>
                <a:spcPts val="600"/>
              </a:spcBef>
              <a:spcAft>
                <a:spcPts val="600"/>
              </a:spcAft>
              <a:defRPr lang="en-US" dirty="0">
                <a:solidFill>
                  <a:schemeClr val="tx2"/>
                </a:solidFill>
              </a:defRPr>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332941" y="6033213"/>
            <a:ext cx="1582331" cy="468106"/>
          </a:xfrm>
          <a:prstGeom prst="rect">
            <a:avLst/>
          </a:prstGeom>
        </p:spPr>
      </p:pic>
    </p:spTree>
    <p:extLst>
      <p:ext uri="{BB962C8B-B14F-4D97-AF65-F5344CB8AC3E}">
        <p14:creationId xmlns:p14="http://schemas.microsoft.com/office/powerpoint/2010/main" val="1256559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57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2121897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97469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11" name="Picture 10">
            <a:extLst>
              <a:ext uri="{FF2B5EF4-FFF2-40B4-BE49-F238E27FC236}">
                <a16:creationId xmlns:a16="http://schemas.microsoft.com/office/drawing/2014/main" id="{B680DBEF-79E5-473C-AC90-265797C34D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244500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3208805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173542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8" name="Picture 7">
            <a:extLst>
              <a:ext uri="{FF2B5EF4-FFF2-40B4-BE49-F238E27FC236}">
                <a16:creationId xmlns:a16="http://schemas.microsoft.com/office/drawing/2014/main" id="{7A3529F9-71B3-4D8F-BD00-8F49447F4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8393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7091129" y="1174746"/>
            <a:ext cx="1913975" cy="771764"/>
          </a:xfrm>
          <a:prstGeom prst="rect">
            <a:avLst/>
          </a:prstGeom>
        </p:spPr>
      </p:pic>
    </p:spTree>
    <p:extLst>
      <p:ext uri="{BB962C8B-B14F-4D97-AF65-F5344CB8AC3E}">
        <p14:creationId xmlns:p14="http://schemas.microsoft.com/office/powerpoint/2010/main" val="631201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1366850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093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1541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4182035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530226"/>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230159" y="2877022"/>
            <a:ext cx="3731681" cy="1103955"/>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1691244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86999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610106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4232976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4232976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7091129" y="1174746"/>
            <a:ext cx="1913975" cy="771764"/>
          </a:xfrm>
          <a:prstGeom prst="rect">
            <a:avLst/>
          </a:prstGeom>
        </p:spPr>
      </p:pic>
    </p:spTree>
    <p:extLst>
      <p:ext uri="{BB962C8B-B14F-4D97-AF65-F5344CB8AC3E}">
        <p14:creationId xmlns:p14="http://schemas.microsoft.com/office/powerpoint/2010/main" val="3314941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1" y="-530226"/>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132159" y="2637316"/>
            <a:ext cx="3900669" cy="1572850"/>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39899966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57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11" name="Picture 10">
            <a:extLst>
              <a:ext uri="{FF2B5EF4-FFF2-40B4-BE49-F238E27FC236}">
                <a16:creationId xmlns:a16="http://schemas.microsoft.com/office/drawing/2014/main" id="{B680DBEF-79E5-473C-AC90-265797C34D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244500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173542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8" name="Picture 7">
            <a:extLst>
              <a:ext uri="{FF2B5EF4-FFF2-40B4-BE49-F238E27FC236}">
                <a16:creationId xmlns:a16="http://schemas.microsoft.com/office/drawing/2014/main" id="{7A3529F9-71B3-4D8F-BD00-8F49447F4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174746"/>
            <a:ext cx="1913975" cy="771764"/>
          </a:xfrm>
          <a:prstGeom prst="rect">
            <a:avLst/>
          </a:prstGeom>
        </p:spPr>
      </p:pic>
    </p:spTree>
    <p:extLst>
      <p:ext uri="{BB962C8B-B14F-4D97-AF65-F5344CB8AC3E}">
        <p14:creationId xmlns:p14="http://schemas.microsoft.com/office/powerpoint/2010/main" val="3314941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0227"/>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pic>
        <p:nvPicPr>
          <p:cNvPr id="7" name="Picture 6">
            <a:extLst>
              <a:ext uri="{FF2B5EF4-FFF2-40B4-BE49-F238E27FC236}">
                <a16:creationId xmlns:a16="http://schemas.microsoft.com/office/drawing/2014/main" id="{88ABD6E0-6695-0443-8004-648B322B1121}"/>
              </a:ext>
            </a:extLst>
          </p:cNvPr>
          <p:cNvPicPr>
            <a:picLocks noChangeAspect="1"/>
          </p:cNvPicPr>
          <p:nvPr userDrawn="1"/>
        </p:nvPicPr>
        <p:blipFill>
          <a:blip r:embed="rId4"/>
          <a:srcRect/>
          <a:stretch/>
        </p:blipFill>
        <p:spPr>
          <a:xfrm>
            <a:off x="4230159" y="2877022"/>
            <a:ext cx="3731681" cy="1103955"/>
          </a:xfrm>
          <a:prstGeom prst="rect">
            <a:avLst/>
          </a:prstGeom>
        </p:spPr>
      </p:pic>
    </p:spTree>
    <p:extLst>
      <p:ext uri="{BB962C8B-B14F-4D97-AF65-F5344CB8AC3E}">
        <p14:creationId xmlns:p14="http://schemas.microsoft.com/office/powerpoint/2010/main" val="40349802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9BDB-E743-7948-ABD7-6336462E8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68050-55C0-A143-BAE1-C61E347968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8E4E9E-81E8-1149-8617-D21385A42C4A}"/>
              </a:ext>
            </a:extLst>
          </p:cNvPr>
          <p:cNvSpPr>
            <a:spLocks noGrp="1"/>
          </p:cNvSpPr>
          <p:nvPr>
            <p:ph type="dt" sz="half" idx="10"/>
          </p:nvPr>
        </p:nvSpPr>
        <p:spPr/>
        <p:txBody>
          <a:bodyPr/>
          <a:lstStyle/>
          <a:p>
            <a:fld id="{0FC43F56-F963-1645-93D2-346F19BC018D}" type="datetimeFigureOut">
              <a:rPr lang="en-US" smtClean="0"/>
              <a:t>9/29/23</a:t>
            </a:fld>
            <a:endParaRPr lang="en-US"/>
          </a:p>
        </p:txBody>
      </p:sp>
      <p:sp>
        <p:nvSpPr>
          <p:cNvPr id="5" name="Footer Placeholder 4">
            <a:extLst>
              <a:ext uri="{FF2B5EF4-FFF2-40B4-BE49-F238E27FC236}">
                <a16:creationId xmlns:a16="http://schemas.microsoft.com/office/drawing/2014/main" id="{CC5DDED9-9C73-9842-A252-85A5AF4AE2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7645A9-324A-A749-BBF0-4BD37329211D}"/>
              </a:ext>
            </a:extLst>
          </p:cNvPr>
          <p:cNvSpPr>
            <a:spLocks noGrp="1"/>
          </p:cNvSpPr>
          <p:nvPr>
            <p:ph type="sldNum" sz="quarter" idx="12"/>
          </p:nvPr>
        </p:nvSpPr>
        <p:spPr/>
        <p:txBody>
          <a:bodyPr/>
          <a:lstStyle/>
          <a:p>
            <a:fld id="{EE6EAB08-912C-6940-A61E-86F835C33F86}" type="slidenum">
              <a:rPr lang="en-US" smtClean="0"/>
              <a:t>‹#›</a:t>
            </a:fld>
            <a:endParaRPr lang="en-US"/>
          </a:p>
        </p:txBody>
      </p:sp>
    </p:spTree>
    <p:extLst>
      <p:ext uri="{BB962C8B-B14F-4D97-AF65-F5344CB8AC3E}">
        <p14:creationId xmlns:p14="http://schemas.microsoft.com/office/powerpoint/2010/main" val="147125252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4892E-510F-4D4B-AB59-A09FF2FF86D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3FEFB5-5C88-D14D-B7AD-5C1FBF62CA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3FF878-77B0-BC48-8C1A-45FBF3394E7D}"/>
              </a:ext>
            </a:extLst>
          </p:cNvPr>
          <p:cNvSpPr>
            <a:spLocks noGrp="1"/>
          </p:cNvSpPr>
          <p:nvPr>
            <p:ph type="dt" sz="half" idx="10"/>
          </p:nvPr>
        </p:nvSpPr>
        <p:spPr/>
        <p:txBody>
          <a:bodyPr/>
          <a:lstStyle/>
          <a:p>
            <a:fld id="{0FC43F56-F963-1645-93D2-346F19BC018D}" type="datetimeFigureOut">
              <a:rPr lang="en-US" smtClean="0"/>
              <a:t>9/29/23</a:t>
            </a:fld>
            <a:endParaRPr lang="en-US"/>
          </a:p>
        </p:txBody>
      </p:sp>
      <p:sp>
        <p:nvSpPr>
          <p:cNvPr id="5" name="Footer Placeholder 4">
            <a:extLst>
              <a:ext uri="{FF2B5EF4-FFF2-40B4-BE49-F238E27FC236}">
                <a16:creationId xmlns:a16="http://schemas.microsoft.com/office/drawing/2014/main" id="{5B5130A7-3B09-B14C-8AB3-EC45E40A5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F1B631-EA52-8440-ADAC-BE3EB360FB09}"/>
              </a:ext>
            </a:extLst>
          </p:cNvPr>
          <p:cNvSpPr>
            <a:spLocks noGrp="1"/>
          </p:cNvSpPr>
          <p:nvPr>
            <p:ph type="sldNum" sz="quarter" idx="12"/>
          </p:nvPr>
        </p:nvSpPr>
        <p:spPr/>
        <p:txBody>
          <a:bodyPr/>
          <a:lstStyle/>
          <a:p>
            <a:fld id="{EE6EAB08-912C-6940-A61E-86F835C33F86}" type="slidenum">
              <a:rPr lang="en-US" smtClean="0"/>
              <a:t>‹#›</a:t>
            </a:fld>
            <a:endParaRPr lang="en-US"/>
          </a:p>
        </p:txBody>
      </p:sp>
    </p:spTree>
    <p:extLst>
      <p:ext uri="{BB962C8B-B14F-4D97-AF65-F5344CB8AC3E}">
        <p14:creationId xmlns:p14="http://schemas.microsoft.com/office/powerpoint/2010/main" val="4170704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_Walkin">
    <p:bg>
      <p:bgPr>
        <a:solidFill>
          <a:schemeClr val="tx1"/>
        </a:solidFill>
        <a:effectLst/>
      </p:bgPr>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277520"/>
            <a:ext cx="1913975" cy="566217"/>
          </a:xfrm>
          <a:prstGeom prst="rect">
            <a:avLst/>
          </a:prstGeom>
        </p:spPr>
      </p:pic>
    </p:spTree>
    <p:extLst>
      <p:ext uri="{BB962C8B-B14F-4D97-AF65-F5344CB8AC3E}">
        <p14:creationId xmlns:p14="http://schemas.microsoft.com/office/powerpoint/2010/main" val="34887217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3898"/>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306359" y="2899565"/>
            <a:ext cx="3579281" cy="1058870"/>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39899966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43191"/>
            <a:ext cx="4755896" cy="1751570"/>
          </a:xfrm>
        </p:spPr>
        <p:txBody>
          <a:bodyPr vert="horz" wrap="square" lIns="0" tIns="0" rIns="0" bIns="0" rtlCol="0" anchor="ctr">
            <a:spAutoFit/>
          </a:bodyPr>
          <a:lstStyle>
            <a:lvl1pPr>
              <a:lnSpc>
                <a:spcPct val="90000"/>
              </a:lnSpc>
              <a:spcBef>
                <a:spcPts val="600"/>
              </a:spcBef>
              <a:spcAft>
                <a:spcPts val="600"/>
              </a:spcAft>
              <a:defRPr lang="en-US" sz="1802" dirty="0"/>
            </a:lvl1pPr>
            <a:lvl2pPr>
              <a:lnSpc>
                <a:spcPct val="90000"/>
              </a:lnSpc>
              <a:spcBef>
                <a:spcPts val="600"/>
              </a:spcBef>
              <a:spcAft>
                <a:spcPts val="600"/>
              </a:spcAft>
              <a:defRPr lang="en-US" dirty="0"/>
            </a:lvl2pPr>
            <a:lvl3pPr>
              <a:lnSpc>
                <a:spcPct val="90000"/>
              </a:lnSpc>
              <a:spcBef>
                <a:spcPts val="600"/>
              </a:spcBef>
              <a:spcAft>
                <a:spcPts val="600"/>
              </a:spcAft>
              <a:defRPr lang="en-US" dirty="0"/>
            </a:lvl3pPr>
            <a:lvl4pPr>
              <a:lnSpc>
                <a:spcPct val="90000"/>
              </a:lnSpc>
              <a:spcBef>
                <a:spcPts val="600"/>
              </a:spcBef>
              <a:spcAft>
                <a:spcPts val="600"/>
              </a:spcAft>
              <a:defRPr lang="en-US" dirty="0"/>
            </a:lvl4pPr>
            <a:lvl5pPr>
              <a:lnSpc>
                <a:spcPct val="90000"/>
              </a:lnSpc>
              <a:spcBef>
                <a:spcPts val="600"/>
              </a:spcBef>
              <a:spcAft>
                <a:spcPts val="600"/>
              </a:spcAft>
              <a:defRPr lang="en-US" dirty="0"/>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image" Target="../media/image16.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2" r:id="rId1"/>
    <p:sldLayoutId id="2147484773" r:id="rId2"/>
    <p:sldLayoutId id="2147484774" r:id="rId3"/>
    <p:sldLayoutId id="2147484741" r:id="rId4"/>
    <p:sldLayoutId id="2147484769" r:id="rId5"/>
    <p:sldLayoutId id="2147484798" r:id="rId6"/>
    <p:sldLayoutId id="2147484771" r:id="rId7"/>
    <p:sldLayoutId id="2147484743" r:id="rId8"/>
    <p:sldLayoutId id="2147484241" r:id="rId9"/>
    <p:sldLayoutId id="2147484770" r:id="rId10"/>
    <p:sldLayoutId id="2147484777" r:id="rId11"/>
    <p:sldLayoutId id="2147484778" r:id="rId12"/>
    <p:sldLayoutId id="2147484249" r:id="rId13"/>
    <p:sldLayoutId id="2147484742" r:id="rId14"/>
    <p:sldLayoutId id="2147484780" r:id="rId15"/>
    <p:sldLayoutId id="2147484744" r:id="rId16"/>
    <p:sldLayoutId id="2147484577" r:id="rId17"/>
    <p:sldLayoutId id="2147484782" r:id="rId18"/>
    <p:sldLayoutId id="2147484610" r:id="rId19"/>
    <p:sldLayoutId id="2147484240" r:id="rId20"/>
    <p:sldLayoutId id="2147484474" r:id="rId21"/>
    <p:sldLayoutId id="2147484245" r:id="rId22"/>
    <p:sldLayoutId id="2147484247" r:id="rId23"/>
    <p:sldLayoutId id="2147484639" r:id="rId24"/>
    <p:sldLayoutId id="2147484603" r:id="rId25"/>
    <p:sldLayoutId id="2147484789" r:id="rId26"/>
    <p:sldLayoutId id="2147484790" r:id="rId27"/>
    <p:sldLayoutId id="2147484791" r:id="rId28"/>
    <p:sldLayoutId id="2147484792" r:id="rId29"/>
    <p:sldLayoutId id="2147484793" r:id="rId30"/>
    <p:sldLayoutId id="2147484640" r:id="rId31"/>
    <p:sldLayoutId id="2147484799" r:id="rId32"/>
    <p:sldLayoutId id="2147484582" r:id="rId33"/>
    <p:sldLayoutId id="2147484641" r:id="rId34"/>
    <p:sldLayoutId id="2147484584" r:id="rId35"/>
    <p:sldLayoutId id="2147484583" r:id="rId36"/>
    <p:sldLayoutId id="2147484256" r:id="rId37"/>
    <p:sldLayoutId id="2147484257" r:id="rId38"/>
    <p:sldLayoutId id="2147484585" r:id="rId39"/>
    <p:sldLayoutId id="2147484299"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1" r:id="rId1"/>
    <p:sldLayoutId id="2147484802" r:id="rId2"/>
    <p:sldLayoutId id="2147484803" r:id="rId3"/>
    <p:sldLayoutId id="2147484804" r:id="rId4"/>
    <p:sldLayoutId id="2147484805" r:id="rId5"/>
    <p:sldLayoutId id="2147484806" r:id="rId6"/>
    <p:sldLayoutId id="2147484807" r:id="rId7"/>
    <p:sldLayoutId id="2147484808" r:id="rId8"/>
    <p:sldLayoutId id="2147484809" r:id="rId9"/>
    <p:sldLayoutId id="2147484810" r:id="rId10"/>
    <p:sldLayoutId id="2147484811" r:id="rId11"/>
    <p:sldLayoutId id="2147484812" r:id="rId12"/>
    <p:sldLayoutId id="2147484813" r:id="rId13"/>
    <p:sldLayoutId id="2147484814" r:id="rId14"/>
    <p:sldLayoutId id="2147484815" r:id="rId15"/>
    <p:sldLayoutId id="2147484816" r:id="rId16"/>
    <p:sldLayoutId id="2147484817" r:id="rId17"/>
    <p:sldLayoutId id="2147484818" r:id="rId18"/>
    <p:sldLayoutId id="2147484819" r:id="rId19"/>
    <p:sldLayoutId id="2147484820" r:id="rId20"/>
    <p:sldLayoutId id="2147484821" r:id="rId21"/>
    <p:sldLayoutId id="2147484822" r:id="rId22"/>
    <p:sldLayoutId id="2147484823" r:id="rId23"/>
    <p:sldLayoutId id="2147484824" r:id="rId24"/>
    <p:sldLayoutId id="2147484767" r:id="rId25"/>
    <p:sldLayoutId id="2147484768"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emf"/><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3.sv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hyperlink" Target="https://youtu.be/6eaY78V80aY" TargetMode="External"/><Relationship Id="rId4" Type="http://schemas.openxmlformats.org/officeDocument/2006/relationships/hyperlink" Target="https://nam06.safelinks.protection.outlook.com/?url=https%3A%2F%2Fyoutu.be%2F6eaY78V80aY&amp;data=04%7C01%7Cleighc%40microsoft.com%7C5b8495a9e22c479c4c5908d9e41b2663%7C72f988bf86f141af91ab2d7cd011db47%7C1%7C0%7C637791627548930230%7CUnknown%7CTWFpbGZsb3d8eyJWIjoiMC4wLjAwMDAiLCJQIjoiV2luMzIiLCJBTiI6Ik1haWwiLCJXVCI6Mn0%3D%7C3000&amp;sdata=b4TEuS5Oz5MHkiGN8rXR6lwpIi%2FHzUZfXvtEtVO%2BzY8%3D&amp;reserved=0"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emf"/><Relationship Id="rId5" Type="http://schemas.openxmlformats.org/officeDocument/2006/relationships/image" Target="../media/image3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3.sv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hyperlink" Target="https://youtu.be/Gt70vWYEk_8" TargetMode="External"/><Relationship Id="rId4" Type="http://schemas.openxmlformats.org/officeDocument/2006/relationships/hyperlink" Target="https://nam06.safelinks.protection.outlook.com/?url=https%3A%2F%2Fyoutu.be%2FGt70vWYEk_8&amp;data=04%7C01%7Cleighc%40microsoft.com%7C5b8495a9e22c479c4c5908d9e41b2663%7C72f988bf86f141af91ab2d7cd011db47%7C1%7C0%7C637791627548930230%7CUnknown%7CTWFpbGZsb3d8eyJWIjoiMC4wLjAwMDAiLCJQIjoiV2luMzIiLCJBTiI6Ik1haWwiLCJXVCI6Mn0%3D%7C3000&amp;sdata=wpnMjsc0IHJ7JJ%2Fxb2Aj8rKLybTIZ%2FjPX7GCebvq%2FgM%3D&amp;reserved=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3.sv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hyperlink" Target="https://youtu.be/dkbyq9XoZwI" TargetMode="External"/><Relationship Id="rId4" Type="http://schemas.openxmlformats.org/officeDocument/2006/relationships/hyperlink" Target="https://nam06.safelinks.protection.outlook.com/?url=https%3A%2F%2Fyoutu.be%2Fdkbyq9XoZwI&amp;data=04%7C01%7Cleighc%40microsoft.com%7C5b8495a9e22c479c4c5908d9e41b2663%7C72f988bf86f141af91ab2d7cd011db47%7C1%7C0%7C637791627548980202%7CUnknown%7CTWFpbGZsb3d8eyJWIjoiMC4wLjAwMDAiLCJQIjoiV2luMzIiLCJBTiI6Ik1haWwiLCJXVCI6Mn0%3D%7C3000&amp;sdata=uouwyCyVGMV%2Bj9edvRt4x3WbI37v65TWbdqfUw%2Fs3b8%3D&amp;reserved=0"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6.emf"/><Relationship Id="rId5" Type="http://schemas.openxmlformats.org/officeDocument/2006/relationships/image" Target="../media/image34.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QxuyfWoVV98"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hyperlink" Target="https://www.wired.com/2015/07/hackers-remotely-kill-jeep-highway/" TargetMode="External"/><Relationship Id="rId5" Type="http://schemas.openxmlformats.org/officeDocument/2006/relationships/hyperlink" Target="https://medium.com/microsoft-design/in-pursuit-of-inclusive-ai-eb73f62d17fc" TargetMode="External"/><Relationship Id="rId4" Type="http://schemas.openxmlformats.org/officeDocument/2006/relationships/hyperlink" Target="https://blogs.microsoft.com/eupolicy/2019/12/03/creating-inclusive-society-through-ai/"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sv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hyperlink" Target="https://www.youtube.com/watch?v=ZvWeTBHHkKg" TargetMode="External"/><Relationship Id="rId4" Type="http://schemas.openxmlformats.org/officeDocument/2006/relationships/hyperlink" Target="https://nam06.safelinks.protection.outlook.com/?url=https%3A%2F%2Fyoutu.be%2FZvWeTBHHkKg&amp;data=04%7C01%7Cleighc%40microsoft.com%7C5b8495a9e22c479c4c5908d9e41b2663%7C72f988bf86f141af91ab2d7cd011db47%7C1%7C0%7C637791627548930230%7CUnknown%7CTWFpbGZsb3d8eyJWIjoiMC4wLjAwMDAiLCJQIjoiV2luMzIiLCJBTiI6Ik1haWwiLCJXVCI6Mn0%3D%7C3000&amp;sdata=JI4Xbdwa6Rj3SvSFky2kxajpXuxv7ssl7t2dJFBitA0%3D&amp;reserved=0"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sv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hyperlink" Target="https://youtu.be/KOT8sydez7c" TargetMode="External"/><Relationship Id="rId4" Type="http://schemas.openxmlformats.org/officeDocument/2006/relationships/hyperlink" Target="https://nam06.safelinks.protection.outlook.com/?url=https%3A%2F%2Fyoutu.be%2FKOT8sydez7c&amp;data=04%7C01%7Cleighc%40microsoft.com%7C5b8495a9e22c479c4c5908d9e41b2663%7C72f988bf86f141af91ab2d7cd011db47%7C1%7C0%7C637791627548930230%7CUnknown%7CTWFpbGZsb3d8eyJWIjoiMC4wLjAwMDAiLCJQIjoiV2luMzIiLCJBTiI6Ik1haWwiLCJXVCI6Mn0%3D%7C3000&amp;sdata=H4cf0S%2BlOs1LnDUOZeg0nHaK7Xse5ZBPXTegWNTOlaQ%3D&amp;reserved=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46B225F6-1451-0D4C-8652-626EEDD31A36}"/>
              </a:ext>
            </a:extLst>
          </p:cNvPr>
          <p:cNvSpPr txBox="1">
            <a:spLocks/>
          </p:cNvSpPr>
          <p:nvPr/>
        </p:nvSpPr>
        <p:spPr>
          <a:xfrm>
            <a:off x="293510" y="4936244"/>
            <a:ext cx="7682089"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a:lstStyle>
          <a:p>
            <a:r>
              <a:rPr lang="en-US" sz="2400">
                <a:solidFill>
                  <a:schemeClr val="tx1"/>
                </a:solidFill>
                <a:cs typeface="Segoe UI"/>
              </a:rPr>
              <a:t>Imagine Cup Junior</a:t>
            </a:r>
            <a:endParaRPr lang="en-US">
              <a:solidFill>
                <a:schemeClr val="tx1"/>
              </a:solidFill>
            </a:endParaRPr>
          </a:p>
          <a:p>
            <a:r>
              <a:rPr lang="en-US" sz="2000">
                <a:solidFill>
                  <a:schemeClr val="accent1"/>
                </a:solidFill>
                <a:cs typeface="Segoe UI"/>
              </a:rPr>
              <a:t>Lesson Five – How to make sure your AI is good and cyber safe </a:t>
            </a:r>
            <a:endParaRPr lang="en-US" sz="2400">
              <a:solidFill>
                <a:schemeClr val="accent1"/>
              </a:solidFill>
            </a:endParaRPr>
          </a:p>
        </p:txBody>
      </p:sp>
    </p:spTree>
    <p:extLst>
      <p:ext uri="{BB962C8B-B14F-4D97-AF65-F5344CB8AC3E}">
        <p14:creationId xmlns:p14="http://schemas.microsoft.com/office/powerpoint/2010/main" val="26841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2C1A-FE2F-48F8-B3FF-6E64FDBF230F}"/>
              </a:ext>
            </a:extLst>
          </p:cNvPr>
          <p:cNvSpPr>
            <a:spLocks noGrp="1"/>
          </p:cNvSpPr>
          <p:nvPr>
            <p:ph type="title"/>
          </p:nvPr>
        </p:nvSpPr>
        <p:spPr/>
        <p:txBody>
          <a:bodyPr/>
          <a:lstStyle/>
          <a:p>
            <a:r>
              <a:rPr lang="en-US">
                <a:cs typeface="Segoe UI"/>
              </a:rPr>
              <a:t>Submission Tips</a:t>
            </a:r>
            <a:endParaRPr lang="en-US"/>
          </a:p>
        </p:txBody>
      </p:sp>
      <p:sp>
        <p:nvSpPr>
          <p:cNvPr id="3" name="Text Placeholder 2">
            <a:extLst>
              <a:ext uri="{FF2B5EF4-FFF2-40B4-BE49-F238E27FC236}">
                <a16:creationId xmlns:a16="http://schemas.microsoft.com/office/drawing/2014/main" id="{AEAA7E1F-2D9D-4A6D-B6DB-2B827148DAAC}"/>
              </a:ext>
            </a:extLst>
          </p:cNvPr>
          <p:cNvSpPr>
            <a:spLocks noGrp="1"/>
          </p:cNvSpPr>
          <p:nvPr>
            <p:ph type="body" sz="quarter" idx="12"/>
          </p:nvPr>
        </p:nvSpPr>
        <p:spPr>
          <a:xfrm>
            <a:off x="585216" y="3977319"/>
            <a:ext cx="9842499" cy="923330"/>
          </a:xfrm>
        </p:spPr>
        <p:txBody>
          <a:bodyPr vert="horz" wrap="square" lIns="0" tIns="0" rIns="0" bIns="0" rtlCol="0" anchor="t">
            <a:spAutoFit/>
          </a:bodyPr>
          <a:lstStyle/>
          <a:p>
            <a:r>
              <a:rPr lang="en-US">
                <a:cs typeface="Segoe UI Semilight"/>
              </a:rPr>
              <a:t>- Teams that simply say </a:t>
            </a:r>
            <a:r>
              <a:rPr lang="en-US" i="1">
                <a:cs typeface="Segoe UI Semilight"/>
              </a:rPr>
              <a:t>'Our AI is fair because it does not judge people</a:t>
            </a:r>
            <a:r>
              <a:rPr lang="en-US">
                <a:cs typeface="Segoe UI Semilight"/>
              </a:rPr>
              <a:t>' will not score as many points as those who are able to show some really good thought around the ethical considerations of their concept.  </a:t>
            </a:r>
            <a:endParaRPr lang="en-US"/>
          </a:p>
        </p:txBody>
      </p:sp>
    </p:spTree>
    <p:extLst>
      <p:ext uri="{BB962C8B-B14F-4D97-AF65-F5344CB8AC3E}">
        <p14:creationId xmlns:p14="http://schemas.microsoft.com/office/powerpoint/2010/main" val="254755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739EDD-A89A-164B-A8CD-E44E07AC53D4}"/>
              </a:ext>
            </a:extLst>
          </p:cNvPr>
          <p:cNvSpPr txBox="1"/>
          <p:nvPr/>
        </p:nvSpPr>
        <p:spPr>
          <a:xfrm>
            <a:off x="463705" y="1443841"/>
            <a:ext cx="11143078" cy="2908489"/>
          </a:xfrm>
          <a:prstGeom prst="rect">
            <a:avLst/>
          </a:prstGeom>
          <a:noFill/>
        </p:spPr>
        <p:txBody>
          <a:bodyPr wrap="square" lIns="91440" tIns="45720" rIns="91440" bIns="45720" rtlCol="0" anchor="t">
            <a:spAutoFit/>
          </a:bodyPr>
          <a:lstStyle/>
          <a:p>
            <a:pPr>
              <a:spcBef>
                <a:spcPts val="1200"/>
              </a:spcBef>
              <a:spcAft>
                <a:spcPts val="600"/>
              </a:spcAft>
            </a:pPr>
            <a:r>
              <a:rPr lang="en-AU" sz="2800">
                <a:solidFill>
                  <a:schemeClr val="accent1"/>
                </a:solidFill>
                <a:latin typeface="+mj-lt"/>
              </a:rPr>
              <a:t>Fairness:</a:t>
            </a:r>
            <a:r>
              <a:rPr lang="en-AU" sz="2800">
                <a:latin typeface="+mj-lt"/>
              </a:rPr>
              <a:t> </a:t>
            </a:r>
          </a:p>
          <a:p>
            <a:pPr>
              <a:spcBef>
                <a:spcPts val="1200"/>
              </a:spcBef>
              <a:spcAft>
                <a:spcPts val="600"/>
              </a:spcAft>
            </a:pPr>
            <a:r>
              <a:rPr lang="en-AU" sz="2800" i="1">
                <a:solidFill>
                  <a:schemeClr val="accent1"/>
                </a:solidFill>
                <a:latin typeface="Segoe UI"/>
                <a:cs typeface="Segoe UI Semibold"/>
              </a:rPr>
              <a:t>We believe our AI concept is fair because our AI Interviewer does not make any hiring decisions based on appearance. The AI does not see a picture or video of the person, or even see their family name, so the AI is unable to make hiring decisions based on their racial or cultural background.</a:t>
            </a:r>
          </a:p>
        </p:txBody>
      </p:sp>
      <p:sp>
        <p:nvSpPr>
          <p:cNvPr id="2" name="Title 1">
            <a:extLst>
              <a:ext uri="{FF2B5EF4-FFF2-40B4-BE49-F238E27FC236}">
                <a16:creationId xmlns:a16="http://schemas.microsoft.com/office/drawing/2014/main" id="{F0C05E53-5201-B44C-A02F-5E30440E8548}"/>
              </a:ext>
            </a:extLst>
          </p:cNvPr>
          <p:cNvSpPr>
            <a:spLocks noGrp="1"/>
          </p:cNvSpPr>
          <p:nvPr>
            <p:ph type="title"/>
          </p:nvPr>
        </p:nvSpPr>
        <p:spPr/>
        <p:txBody>
          <a:bodyPr/>
          <a:lstStyle/>
          <a:p>
            <a:r>
              <a:rPr lang="en-US">
                <a:solidFill>
                  <a:schemeClr val="tx2"/>
                </a:solidFill>
                <a:cs typeface="Segoe UI"/>
              </a:rPr>
              <a:t>Example			</a:t>
            </a:r>
          </a:p>
        </p:txBody>
      </p:sp>
    </p:spTree>
    <p:extLst>
      <p:ext uri="{BB962C8B-B14F-4D97-AF65-F5344CB8AC3E}">
        <p14:creationId xmlns:p14="http://schemas.microsoft.com/office/powerpoint/2010/main" val="29207694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04B4D5-E0E6-4A18-8410-E7CAD5071C39}"/>
              </a:ext>
            </a:extLst>
          </p:cNvPr>
          <p:cNvSpPr>
            <a:spLocks noGrp="1"/>
          </p:cNvSpPr>
          <p:nvPr>
            <p:ph type="title"/>
          </p:nvPr>
        </p:nvSpPr>
        <p:spPr>
          <a:xfrm>
            <a:off x="1393122" y="845140"/>
            <a:ext cx="7163775" cy="3056785"/>
          </a:xfrm>
        </p:spPr>
        <p:txBody>
          <a:bodyPr vert="horz" lIns="91440" tIns="45720" rIns="91440" bIns="45720" rtlCol="0" anchor="ctr">
            <a:normAutofit/>
          </a:bodyPr>
          <a:lstStyle/>
          <a:p>
            <a:pPr defTabSz="914400">
              <a:lnSpc>
                <a:spcPct val="90000"/>
              </a:lnSpc>
            </a:pPr>
            <a:r>
              <a:rPr lang="en-US" sz="2000" b="1">
                <a:solidFill>
                  <a:srgbClr val="7030A0"/>
                </a:solidFill>
                <a:ea typeface="+mj-ea"/>
                <a:cs typeface="Segoe UI Semibold"/>
              </a:rPr>
              <a:t>Choose one of the Ethical Principles to focus on jot down a couple notes about how your idea is aligned to that principle. </a:t>
            </a:r>
            <a:endParaRPr lang="en-US" sz="1600" b="1">
              <a:solidFill>
                <a:schemeClr val="tx1"/>
              </a:solidFill>
              <a:ea typeface="+mj-ea"/>
              <a:cs typeface="Segoe UI Semibold"/>
            </a:endParaRPr>
          </a:p>
        </p:txBody>
      </p:sp>
      <p:sp>
        <p:nvSpPr>
          <p:cNvPr id="9" name="Title 1">
            <a:extLst>
              <a:ext uri="{FF2B5EF4-FFF2-40B4-BE49-F238E27FC236}">
                <a16:creationId xmlns:a16="http://schemas.microsoft.com/office/drawing/2014/main" id="{BD1E3CF9-9211-4717-B0CA-7800782D165D}"/>
              </a:ext>
            </a:extLst>
          </p:cNvPr>
          <p:cNvSpPr txBox="1">
            <a:spLocks/>
          </p:cNvSpPr>
          <p:nvPr/>
        </p:nvSpPr>
        <p:spPr>
          <a:xfrm>
            <a:off x="7584621" y="161837"/>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Rapid Reflection</a:t>
            </a:r>
            <a:endParaRPr lang="en-US" sz="4400" b="1">
              <a:solidFill>
                <a:srgbClr val="7030A0"/>
              </a:solidFill>
              <a:ea typeface="+mj-ea"/>
              <a:cs typeface="Segoe UI Semibold"/>
            </a:endParaRPr>
          </a:p>
        </p:txBody>
      </p:sp>
      <p:pic>
        <p:nvPicPr>
          <p:cNvPr id="10" name="Timer Two Minute.m4v" descr="Timer Two Minute.m4v">
            <a:extLst>
              <a:ext uri="{FF2B5EF4-FFF2-40B4-BE49-F238E27FC236}">
                <a16:creationId xmlns:a16="http://schemas.microsoft.com/office/drawing/2014/main" id="{3BC6A1E2-3B53-4390-BD1F-39EE8024DFDA}"/>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8495215" y="1895361"/>
            <a:ext cx="2097248" cy="956345"/>
          </a:xfrm>
          <a:prstGeom prst="rect">
            <a:avLst/>
          </a:prstGeom>
          <a:ln w="12700">
            <a:miter lim="400000"/>
          </a:ln>
        </p:spPr>
      </p:pic>
      <p:pic>
        <p:nvPicPr>
          <p:cNvPr id="2" name="Picture 1">
            <a:extLst>
              <a:ext uri="{FF2B5EF4-FFF2-40B4-BE49-F238E27FC236}">
                <a16:creationId xmlns:a16="http://schemas.microsoft.com/office/drawing/2014/main" id="{AC43BD71-21FE-1D66-D9E4-0102464E348C}"/>
              </a:ext>
            </a:extLst>
          </p:cNvPr>
          <p:cNvPicPr>
            <a:picLocks noChangeAspect="1"/>
          </p:cNvPicPr>
          <p:nvPr/>
        </p:nvPicPr>
        <p:blipFill rotWithShape="1">
          <a:blip r:embed="rId6"/>
          <a:srcRect t="13000" b="12253"/>
          <a:stretch/>
        </p:blipFill>
        <p:spPr>
          <a:xfrm>
            <a:off x="3400186" y="3116388"/>
            <a:ext cx="5391628" cy="2266940"/>
          </a:xfrm>
          <a:prstGeom prst="rect">
            <a:avLst/>
          </a:prstGeom>
        </p:spPr>
      </p:pic>
    </p:spTree>
    <p:extLst>
      <p:ext uri="{BB962C8B-B14F-4D97-AF65-F5344CB8AC3E}">
        <p14:creationId xmlns:p14="http://schemas.microsoft.com/office/powerpoint/2010/main" val="2099822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a:solidFill>
                  <a:srgbClr val="7030A0"/>
                </a:solidFill>
                <a:ea typeface="+mj-ea"/>
                <a:cs typeface="+mj-cs"/>
              </a:rPr>
              <a:t>Introduction to Cybersecurity</a:t>
            </a:r>
            <a:endParaRPr lang="en-US" sz="440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702869" y="1438230"/>
            <a:ext cx="5825164" cy="32935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678346" y="4912468"/>
            <a:ext cx="74409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Introduction to Cybersecurity | </a:t>
            </a:r>
            <a:r>
              <a:rPr lang="en-US" sz="1800" u="sng">
                <a:solidFill>
                  <a:srgbClr val="0000FF"/>
                </a:solidFill>
                <a:effectLst/>
                <a:latin typeface="Calibri" panose="020F0502020204030204" pitchFamily="34" charset="0"/>
                <a:ea typeface="Calibri" panose="020F0502020204030204" pitchFamily="34" charset="0"/>
                <a:hlinkClick r:id="rId4"/>
              </a:rPr>
              <a:t>https://youtu.be/6eaY78V80aY</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221312572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04B4D5-E0E6-4A18-8410-E7CAD5071C39}"/>
              </a:ext>
            </a:extLst>
          </p:cNvPr>
          <p:cNvSpPr>
            <a:spLocks noGrp="1"/>
          </p:cNvSpPr>
          <p:nvPr>
            <p:ph type="title"/>
          </p:nvPr>
        </p:nvSpPr>
        <p:spPr>
          <a:xfrm>
            <a:off x="820812" y="871278"/>
            <a:ext cx="10345491" cy="3056785"/>
          </a:xfrm>
        </p:spPr>
        <p:txBody>
          <a:bodyPr vert="horz" lIns="91440" tIns="45720" rIns="91440" bIns="45720" rtlCol="0" anchor="ctr">
            <a:normAutofit/>
          </a:bodyPr>
          <a:lstStyle/>
          <a:p>
            <a:pPr defTabSz="914400">
              <a:lnSpc>
                <a:spcPct val="90000"/>
              </a:lnSpc>
            </a:pPr>
            <a:r>
              <a:rPr lang="en-US" sz="2400" dirty="0">
                <a:solidFill>
                  <a:srgbClr val="7030A0"/>
                </a:solidFill>
                <a:latin typeface="Segoe UI"/>
                <a:ea typeface="+mj-ea"/>
                <a:cs typeface="Segoe UI Semibold"/>
              </a:rPr>
              <a:t>Which Ethical Principles do you think are most strongly with cybersecurity and why?</a:t>
            </a:r>
          </a:p>
        </p:txBody>
      </p:sp>
      <p:sp>
        <p:nvSpPr>
          <p:cNvPr id="9" name="Title 1">
            <a:extLst>
              <a:ext uri="{FF2B5EF4-FFF2-40B4-BE49-F238E27FC236}">
                <a16:creationId xmlns:a16="http://schemas.microsoft.com/office/drawing/2014/main" id="{BD1E3CF9-9211-4717-B0CA-7800782D165D}"/>
              </a:ext>
            </a:extLst>
          </p:cNvPr>
          <p:cNvSpPr txBox="1">
            <a:spLocks/>
          </p:cNvSpPr>
          <p:nvPr/>
        </p:nvSpPr>
        <p:spPr>
          <a:xfrm>
            <a:off x="7505748" y="355244"/>
            <a:ext cx="4321320"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Rapid Reflection</a:t>
            </a:r>
            <a:endParaRPr lang="en-US" sz="4400" b="1">
              <a:solidFill>
                <a:srgbClr val="7030A0"/>
              </a:solidFill>
              <a:ea typeface="+mj-ea"/>
              <a:cs typeface="Segoe UI Semibold"/>
            </a:endParaRPr>
          </a:p>
        </p:txBody>
      </p:sp>
      <p:pic>
        <p:nvPicPr>
          <p:cNvPr id="10" name="Timer Two Minute.m4v" descr="Timer Two Minute.m4v">
            <a:extLst>
              <a:ext uri="{FF2B5EF4-FFF2-40B4-BE49-F238E27FC236}">
                <a16:creationId xmlns:a16="http://schemas.microsoft.com/office/drawing/2014/main" id="{3BC6A1E2-3B53-4390-BD1F-39EE8024DFDA}"/>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8835962" y="3721093"/>
            <a:ext cx="2097248" cy="956345"/>
          </a:xfrm>
          <a:prstGeom prst="rect">
            <a:avLst/>
          </a:prstGeom>
          <a:ln w="12700">
            <a:miter lim="400000"/>
          </a:ln>
        </p:spPr>
      </p:pic>
      <p:pic>
        <p:nvPicPr>
          <p:cNvPr id="2" name="Picture 1">
            <a:extLst>
              <a:ext uri="{FF2B5EF4-FFF2-40B4-BE49-F238E27FC236}">
                <a16:creationId xmlns:a16="http://schemas.microsoft.com/office/drawing/2014/main" id="{6BC492F3-F083-806F-1E85-0AA90AC7260B}"/>
              </a:ext>
            </a:extLst>
          </p:cNvPr>
          <p:cNvPicPr>
            <a:picLocks noChangeAspect="1"/>
          </p:cNvPicPr>
          <p:nvPr/>
        </p:nvPicPr>
        <p:blipFill rotWithShape="1">
          <a:blip r:embed="rId6"/>
          <a:srcRect t="13000" b="12253"/>
          <a:stretch/>
        </p:blipFill>
        <p:spPr>
          <a:xfrm>
            <a:off x="2114120" y="2955306"/>
            <a:ext cx="5391628" cy="2266940"/>
          </a:xfrm>
          <a:prstGeom prst="rect">
            <a:avLst/>
          </a:prstGeom>
        </p:spPr>
      </p:pic>
    </p:spTree>
    <p:extLst>
      <p:ext uri="{BB962C8B-B14F-4D97-AF65-F5344CB8AC3E}">
        <p14:creationId xmlns:p14="http://schemas.microsoft.com/office/powerpoint/2010/main" val="24102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a:solidFill>
                  <a:srgbClr val="7030A0"/>
                </a:solidFill>
                <a:ea typeface="+mj-ea"/>
                <a:cs typeface="+mj-cs"/>
              </a:rPr>
              <a:t>Cybersecurity and Hacking</a:t>
            </a:r>
            <a:endParaRPr lang="en-US" sz="440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702869" y="1438230"/>
            <a:ext cx="5825164" cy="32935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678346" y="4912468"/>
            <a:ext cx="74409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Cybersecurity and Hacking | </a:t>
            </a:r>
            <a:r>
              <a:rPr lang="en-US" sz="1800" u="sng">
                <a:solidFill>
                  <a:srgbClr val="0000FF"/>
                </a:solidFill>
                <a:effectLst/>
                <a:latin typeface="Calibri" panose="020F0502020204030204" pitchFamily="34" charset="0"/>
                <a:ea typeface="Calibri" panose="020F0502020204030204" pitchFamily="34" charset="0"/>
                <a:hlinkClick r:id="rId4"/>
              </a:rPr>
              <a:t>https://youtu.be/Gt70vWYEk_8</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16736633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a:solidFill>
                  <a:srgbClr val="7030A0"/>
                </a:solidFill>
                <a:ea typeface="+mj-ea"/>
                <a:cs typeface="+mj-cs"/>
              </a:rPr>
              <a:t>Tips for Protecting Your AI</a:t>
            </a:r>
            <a:endParaRPr lang="en-US" sz="440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702869" y="1438230"/>
            <a:ext cx="5825164" cy="3293574"/>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678346" y="4912468"/>
            <a:ext cx="7720936" cy="615553"/>
          </a:xfrm>
          <a:prstGeom prst="rect">
            <a:avLst/>
          </a:prstGeom>
          <a:noFill/>
        </p:spPr>
        <p:txBody>
          <a:bodyPr wrap="square" lIns="0" tIns="0" rIns="0" bIns="0" rtlCol="0">
            <a:spAutoFit/>
          </a:bodyPr>
          <a:lstStyle/>
          <a:p>
            <a:pPr>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Tips for Protecting Your AI | </a:t>
            </a:r>
            <a:r>
              <a:rPr lang="en-US" sz="1800" u="sng">
                <a:solidFill>
                  <a:srgbClr val="0000FF"/>
                </a:solidFill>
                <a:effectLst/>
                <a:latin typeface="Calibri" panose="020F0502020204030204" pitchFamily="34" charset="0"/>
                <a:ea typeface="Calibri" panose="020F0502020204030204" pitchFamily="34" charset="0"/>
                <a:hlinkClick r:id="rId4"/>
              </a:rPr>
              <a:t>https://youtu.be/dkbyq9XoZwI</a:t>
            </a:r>
            <a:endParaRPr lang="en-US" sz="180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37061572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500482" y="762215"/>
            <a:ext cx="7388119" cy="1692794"/>
          </a:xfrm>
        </p:spPr>
        <p:txBody>
          <a:bodyPr vert="horz" lIns="91440" tIns="45720" rIns="91440" bIns="45720" rtlCol="0" anchor="ctr">
            <a:normAutofit/>
          </a:bodyPr>
          <a:lstStyle/>
          <a:p>
            <a:pPr defTabSz="914400">
              <a:lnSpc>
                <a:spcPct val="90000"/>
              </a:lnSpc>
            </a:pPr>
            <a:r>
              <a:rPr lang="en-US" sz="4400" b="1">
                <a:solidFill>
                  <a:srgbClr val="7030A0"/>
                </a:solidFill>
                <a:ea typeface="+mj-ea"/>
                <a:cs typeface="+mj-cs"/>
              </a:rPr>
              <a:t>Cybersecurity Solutions</a:t>
            </a:r>
            <a:endParaRPr lang="en-US">
              <a:ea typeface="+mj-ea"/>
            </a:endParaRPr>
          </a:p>
        </p:txBody>
      </p:sp>
      <p:sp>
        <p:nvSpPr>
          <p:cNvPr id="6" name="TextBox 5">
            <a:extLst>
              <a:ext uri="{FF2B5EF4-FFF2-40B4-BE49-F238E27FC236}">
                <a16:creationId xmlns:a16="http://schemas.microsoft.com/office/drawing/2014/main" id="{31B14DA8-B7E7-4699-9BE0-9AF1D8CF2C2C}"/>
              </a:ext>
            </a:extLst>
          </p:cNvPr>
          <p:cNvSpPr txBox="1"/>
          <p:nvPr/>
        </p:nvSpPr>
        <p:spPr>
          <a:xfrm>
            <a:off x="543117" y="1887081"/>
            <a:ext cx="5184529" cy="11359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1800" i="1">
                <a:cs typeface="Segoe UI"/>
              </a:rPr>
              <a:t>Recap of key practices for AI security</a:t>
            </a:r>
          </a:p>
        </p:txBody>
      </p:sp>
      <p:sp>
        <p:nvSpPr>
          <p:cNvPr id="4" name="TextBox 3">
            <a:extLst>
              <a:ext uri="{FF2B5EF4-FFF2-40B4-BE49-F238E27FC236}">
                <a16:creationId xmlns:a16="http://schemas.microsoft.com/office/drawing/2014/main" id="{74B9304E-8695-A368-6B9B-3DCE38E1C63F}"/>
              </a:ext>
            </a:extLst>
          </p:cNvPr>
          <p:cNvSpPr txBox="1"/>
          <p:nvPr/>
        </p:nvSpPr>
        <p:spPr>
          <a:xfrm>
            <a:off x="543117" y="2416794"/>
            <a:ext cx="6443979" cy="346222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endParaRPr lang="en-US" sz="1000" b="1">
              <a:solidFill>
                <a:srgbClr val="7030A0"/>
              </a:solidFill>
              <a:latin typeface="Calibri"/>
              <a:ea typeface="Segoe UI"/>
              <a:cs typeface="Segoe UI"/>
            </a:endParaRPr>
          </a:p>
          <a:p>
            <a:pPr marL="342900" indent="-342900">
              <a:buFont typeface="+mj-lt"/>
              <a:buAutoNum type="arabicPeriod"/>
            </a:pPr>
            <a:r>
              <a:rPr lang="en-US" sz="2400">
                <a:solidFill>
                  <a:srgbClr val="7030A0"/>
                </a:solidFill>
                <a:latin typeface="Calibri"/>
                <a:ea typeface="Segoe UI"/>
                <a:cs typeface="Segoe UI"/>
              </a:rPr>
              <a:t>Run updates. </a:t>
            </a:r>
            <a:endParaRPr lang="en-US" sz="2400">
              <a:solidFill>
                <a:srgbClr val="7030A0"/>
              </a:solidFill>
              <a:latin typeface="Segoe UI"/>
              <a:ea typeface="Segoe UI"/>
              <a:cs typeface="Segoe UI"/>
            </a:endParaRPr>
          </a:p>
          <a:p>
            <a:pPr marL="342900" indent="-342900">
              <a:buFont typeface="+mj-lt"/>
              <a:buAutoNum type="arabicPeriod"/>
            </a:pPr>
            <a:r>
              <a:rPr lang="en-US" sz="2400">
                <a:solidFill>
                  <a:srgbClr val="7030A0"/>
                </a:solidFill>
                <a:latin typeface="Calibri"/>
                <a:ea typeface="Segoe UI"/>
                <a:cs typeface="Segoe UI"/>
              </a:rPr>
              <a:t>Device renewal.</a:t>
            </a:r>
            <a:endParaRPr lang="en-US" sz="2400">
              <a:solidFill>
                <a:srgbClr val="7030A0"/>
              </a:solidFill>
              <a:cs typeface="Segoe UI"/>
            </a:endParaRPr>
          </a:p>
          <a:p>
            <a:pPr marL="342900" indent="-342900">
              <a:buFont typeface="+mj-lt"/>
              <a:buAutoNum type="arabicPeriod"/>
            </a:pPr>
            <a:r>
              <a:rPr lang="en-US" sz="2400">
                <a:solidFill>
                  <a:srgbClr val="7030A0"/>
                </a:solidFill>
                <a:latin typeface="Calibri"/>
                <a:ea typeface="Segoe UI"/>
                <a:cs typeface="Segoe UI"/>
              </a:rPr>
              <a:t>Two factor authentication. </a:t>
            </a:r>
          </a:p>
          <a:p>
            <a:pPr marL="342900" indent="-342900">
              <a:buFont typeface="+mj-lt"/>
              <a:buAutoNum type="arabicPeriod"/>
            </a:pPr>
            <a:r>
              <a:rPr lang="en-US" sz="2400">
                <a:solidFill>
                  <a:srgbClr val="7030A0"/>
                </a:solidFill>
                <a:latin typeface="Calibri"/>
                <a:ea typeface="Segoe UI"/>
                <a:cs typeface="Segoe UI"/>
              </a:rPr>
              <a:t>Secure from the start. </a:t>
            </a:r>
          </a:p>
          <a:p>
            <a:pPr marL="342900" indent="-342900">
              <a:buFont typeface="+mj-lt"/>
              <a:buAutoNum type="arabicPeriod"/>
            </a:pPr>
            <a:r>
              <a:rPr lang="en-US" sz="2400">
                <a:solidFill>
                  <a:srgbClr val="7030A0"/>
                </a:solidFill>
                <a:latin typeface="Calibri"/>
                <a:ea typeface="Segoe UI"/>
                <a:cs typeface="Segoe UI"/>
              </a:rPr>
              <a:t>The AI can function offline. </a:t>
            </a:r>
          </a:p>
          <a:p>
            <a:pPr marL="342900" indent="-342900">
              <a:buFont typeface="+mj-lt"/>
              <a:buAutoNum type="arabicPeriod"/>
            </a:pPr>
            <a:r>
              <a:rPr lang="en-US" sz="2400">
                <a:solidFill>
                  <a:srgbClr val="7030A0"/>
                </a:solidFill>
                <a:latin typeface="Calibri"/>
                <a:ea typeface="Segoe UI"/>
                <a:cs typeface="Segoe UI"/>
              </a:rPr>
              <a:t>Be careful with data. </a:t>
            </a:r>
            <a:endParaRPr lang="en-US" sz="2400">
              <a:solidFill>
                <a:srgbClr val="7030A0"/>
              </a:solidFill>
              <a:latin typeface="Segoe UI"/>
              <a:ea typeface="Segoe UI"/>
              <a:cs typeface="Segoe UI"/>
            </a:endParaRPr>
          </a:p>
          <a:p>
            <a:pPr marL="342900" indent="-342900">
              <a:buFont typeface="+mj-lt"/>
              <a:buAutoNum type="arabicPeriod"/>
            </a:pPr>
            <a:r>
              <a:rPr lang="en-US" sz="2400">
                <a:solidFill>
                  <a:srgbClr val="7030A0"/>
                </a:solidFill>
                <a:latin typeface="Calibri"/>
                <a:ea typeface="Segoe UI"/>
                <a:cs typeface="Segoe UI"/>
              </a:rPr>
              <a:t>Be transparent about your AI. </a:t>
            </a:r>
            <a:endParaRPr lang="en-US" sz="2400"/>
          </a:p>
        </p:txBody>
      </p:sp>
      <p:sp>
        <p:nvSpPr>
          <p:cNvPr id="8" name="Rectangle 7">
            <a:extLst>
              <a:ext uri="{FF2B5EF4-FFF2-40B4-BE49-F238E27FC236}">
                <a16:creationId xmlns:a16="http://schemas.microsoft.com/office/drawing/2014/main" id="{400A9A58-A3B0-CA88-E7FA-5AFBBC52B23E}"/>
              </a:ext>
            </a:extLst>
          </p:cNvPr>
          <p:cNvSpPr/>
          <p:nvPr/>
        </p:nvSpPr>
        <p:spPr>
          <a:xfrm>
            <a:off x="6875698" y="2690336"/>
            <a:ext cx="4225780" cy="1311128"/>
          </a:xfrm>
          <a:prstGeom prst="rect">
            <a:avLst/>
          </a:prstGeom>
        </p:spPr>
        <p:txBody>
          <a:bodyPr wrap="square" lIns="91440" tIns="45720" rIns="91440" bIns="45720" anchor="t">
            <a:spAutoFit/>
          </a:bodyPr>
          <a:lstStyle/>
          <a:p>
            <a:r>
              <a:rPr lang="en-AU" sz="1800">
                <a:solidFill>
                  <a:srgbClr val="7030A0"/>
                </a:solidFill>
              </a:rPr>
              <a:t>Hint: </a:t>
            </a:r>
          </a:p>
          <a:p>
            <a:pPr marL="285750" indent="-285750">
              <a:buFontTx/>
              <a:buChar char="-"/>
            </a:pPr>
            <a:endParaRPr lang="en-AU" sz="1800">
              <a:solidFill>
                <a:srgbClr val="7030A0"/>
              </a:solidFill>
            </a:endParaRPr>
          </a:p>
          <a:p>
            <a:pPr algn="ctr">
              <a:lnSpc>
                <a:spcPct val="90000"/>
              </a:lnSpc>
              <a:spcAft>
                <a:spcPts val="600"/>
              </a:spcAft>
            </a:pPr>
            <a:r>
              <a:rPr lang="en-US" sz="1200">
                <a:cs typeface="Segoe UI"/>
              </a:rPr>
              <a:t>These are the tools that are tried and tested but you shouldn’t feel limited by this list. Teams are encouraged to use creativity and truly innovate ways to reduce cybersecurity threats for AI.</a:t>
            </a:r>
          </a:p>
        </p:txBody>
      </p:sp>
    </p:spTree>
    <p:extLst>
      <p:ext uri="{BB962C8B-B14F-4D97-AF65-F5344CB8AC3E}">
        <p14:creationId xmlns:p14="http://schemas.microsoft.com/office/powerpoint/2010/main" val="388388648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2C1A-FE2F-48F8-B3FF-6E64FDBF230F}"/>
              </a:ext>
            </a:extLst>
          </p:cNvPr>
          <p:cNvSpPr>
            <a:spLocks noGrp="1"/>
          </p:cNvSpPr>
          <p:nvPr>
            <p:ph type="title"/>
          </p:nvPr>
        </p:nvSpPr>
        <p:spPr/>
        <p:txBody>
          <a:bodyPr/>
          <a:lstStyle/>
          <a:p>
            <a:r>
              <a:rPr lang="en-US">
                <a:cs typeface="Segoe UI"/>
              </a:rPr>
              <a:t>Submission Tips</a:t>
            </a:r>
            <a:endParaRPr lang="en-US"/>
          </a:p>
        </p:txBody>
      </p:sp>
      <p:sp>
        <p:nvSpPr>
          <p:cNvPr id="3" name="Text Placeholder 2">
            <a:extLst>
              <a:ext uri="{FF2B5EF4-FFF2-40B4-BE49-F238E27FC236}">
                <a16:creationId xmlns:a16="http://schemas.microsoft.com/office/drawing/2014/main" id="{AEAA7E1F-2D9D-4A6D-B6DB-2B827148DAAC}"/>
              </a:ext>
            </a:extLst>
          </p:cNvPr>
          <p:cNvSpPr>
            <a:spLocks noGrp="1"/>
          </p:cNvSpPr>
          <p:nvPr>
            <p:ph type="body" sz="quarter" idx="12"/>
          </p:nvPr>
        </p:nvSpPr>
        <p:spPr>
          <a:xfrm>
            <a:off x="585216" y="3977319"/>
            <a:ext cx="9842499" cy="1231106"/>
          </a:xfrm>
        </p:spPr>
        <p:txBody>
          <a:bodyPr vert="horz" wrap="square" lIns="0" tIns="0" rIns="0" bIns="0" rtlCol="0" anchor="t">
            <a:spAutoFit/>
          </a:bodyPr>
          <a:lstStyle/>
          <a:p>
            <a:pPr marL="342900" indent="-342900">
              <a:buFont typeface="Arial"/>
              <a:buChar char="•"/>
            </a:pPr>
            <a:r>
              <a:rPr lang="en-US">
                <a:solidFill>
                  <a:schemeClr val="tx1"/>
                </a:solidFill>
                <a:cs typeface="Segoe UI Semilight"/>
              </a:rPr>
              <a:t>When you look at the rubric you will see that for maximum points you need to be clear about the cybersecurity features you will use. Just saying ”we will run frequent updates” might not get you full points so try to include relevant details about frequency, hardware capabilities, and inconveniences to users when applicable. </a:t>
            </a:r>
            <a:endParaRPr lang="en-US">
              <a:solidFill>
                <a:schemeClr val="tx1"/>
              </a:solidFill>
            </a:endParaRPr>
          </a:p>
        </p:txBody>
      </p:sp>
    </p:spTree>
    <p:extLst>
      <p:ext uri="{BB962C8B-B14F-4D97-AF65-F5344CB8AC3E}">
        <p14:creationId xmlns:p14="http://schemas.microsoft.com/office/powerpoint/2010/main" val="435275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19784" y="1927767"/>
            <a:ext cx="9064246" cy="1685019"/>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4000" b="1" dirty="0">
                <a:solidFill>
                  <a:srgbClr val="7030A0"/>
                </a:solidFill>
                <a:ea typeface="+mj-ea"/>
                <a:cs typeface="+mj-cs"/>
              </a:rPr>
              <a:t>Sprint 2 – </a:t>
            </a:r>
            <a:r>
              <a:rPr lang="en-US" sz="2400" b="1" dirty="0">
                <a:solidFill>
                  <a:srgbClr val="7030A0"/>
                </a:solidFill>
                <a:ea typeface="+mj-ea"/>
                <a:cs typeface="+mj-cs"/>
              </a:rPr>
              <a:t>Drafting your Ethics and Cybersecurity statements</a:t>
            </a:r>
            <a:endParaRPr lang="en-US" sz="2400" b="1" dirty="0">
              <a:solidFill>
                <a:srgbClr val="7030A0"/>
              </a:solidFill>
              <a:ea typeface="+mj-ea"/>
              <a:cs typeface="Segoe UI Semibold"/>
            </a:endParaRP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319783" y="-195267"/>
            <a:ext cx="1497621"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65000"/>
                  </a:schemeClr>
                </a:solidFill>
                <a:ea typeface="+mj-ea"/>
                <a:cs typeface="+mj-cs"/>
              </a:rPr>
              <a:t>Sprint 1</a:t>
            </a:r>
            <a:endParaRPr lang="en-US" sz="1400" b="1">
              <a:solidFill>
                <a:schemeClr val="bg1">
                  <a:lumMod val="65000"/>
                </a:schemeClr>
              </a:solidFill>
              <a:ea typeface="+mj-ea"/>
              <a:cs typeface="Segoe UI Semibold"/>
            </a:endParaRPr>
          </a:p>
          <a:p>
            <a:pPr defTabSz="914400"/>
            <a:r>
              <a:rPr lang="en-US" sz="1400" b="1">
                <a:solidFill>
                  <a:schemeClr val="bg1">
                    <a:lumMod val="65000"/>
                  </a:schemeClr>
                </a:solidFill>
                <a:ea typeface="+mj-ea"/>
                <a:cs typeface="Segoe UI Semibold"/>
              </a:rPr>
              <a:t>Identifying Negative Impacts</a:t>
            </a:r>
          </a:p>
          <a:p>
            <a:pPr defTabSz="914400"/>
            <a:endParaRPr lang="en-US" sz="1400" b="1">
              <a:solidFill>
                <a:srgbClr val="7030A0"/>
              </a:solidFill>
              <a:ea typeface="+mj-ea"/>
              <a:cs typeface="Segoe UI Semibold"/>
            </a:endParaRPr>
          </a:p>
        </p:txBody>
      </p:sp>
      <p:pic>
        <p:nvPicPr>
          <p:cNvPr id="14" name="Timer Ten Minute.m4v" descr="Timer Ten Minute.m4v">
            <a:extLst>
              <a:ext uri="{FF2B5EF4-FFF2-40B4-BE49-F238E27FC236}">
                <a16:creationId xmlns:a16="http://schemas.microsoft.com/office/drawing/2014/main" id="{0BE25181-4754-4523-8A41-ACE3BD5BDCDC}"/>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8386" r="49327" b="28489"/>
          <a:stretch/>
        </p:blipFill>
        <p:spPr>
          <a:xfrm>
            <a:off x="9433108" y="2202779"/>
            <a:ext cx="2306914" cy="1065402"/>
          </a:xfrm>
          <a:prstGeom prst="rect">
            <a:avLst/>
          </a:prstGeom>
          <a:ln w="12700">
            <a:miter lim="400000"/>
          </a:ln>
        </p:spPr>
      </p:pic>
      <p:sp>
        <p:nvSpPr>
          <p:cNvPr id="2" name="Title 1">
            <a:extLst>
              <a:ext uri="{FF2B5EF4-FFF2-40B4-BE49-F238E27FC236}">
                <a16:creationId xmlns:a16="http://schemas.microsoft.com/office/drawing/2014/main" id="{26F55F03-050B-4332-9BF2-54BC7622F4F2}"/>
              </a:ext>
            </a:extLst>
          </p:cNvPr>
          <p:cNvSpPr txBox="1">
            <a:spLocks/>
          </p:cNvSpPr>
          <p:nvPr/>
        </p:nvSpPr>
        <p:spPr>
          <a:xfrm>
            <a:off x="1817405" y="-258242"/>
            <a:ext cx="2519075"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rgbClr val="7030A0"/>
                </a:solidFill>
                <a:ea typeface="+mj-ea"/>
                <a:cs typeface="+mj-cs"/>
              </a:rPr>
              <a:t>Sprint 2</a:t>
            </a:r>
            <a:endParaRPr lang="en-US" sz="1400" b="1">
              <a:solidFill>
                <a:srgbClr val="7030A0"/>
              </a:solidFill>
              <a:ea typeface="+mj-ea"/>
              <a:cs typeface="Segoe UI Semibold"/>
            </a:endParaRPr>
          </a:p>
          <a:p>
            <a:pPr defTabSz="914400"/>
            <a:r>
              <a:rPr lang="en-US" sz="1400" b="1">
                <a:solidFill>
                  <a:srgbClr val="7030A0"/>
                </a:solidFill>
                <a:ea typeface="+mj-ea"/>
                <a:cs typeface="+mj-cs"/>
              </a:rPr>
              <a:t>Making your AI Ethical and Cyber Secure </a:t>
            </a:r>
            <a:endParaRPr lang="en-US" sz="1400" b="1">
              <a:solidFill>
                <a:srgbClr val="7030A0"/>
              </a:solidFill>
              <a:ea typeface="+mj-ea"/>
              <a:cs typeface="Segoe UI Semibold"/>
            </a:endParaRPr>
          </a:p>
        </p:txBody>
      </p:sp>
      <p:sp>
        <p:nvSpPr>
          <p:cNvPr id="3" name="TextBox 2">
            <a:extLst>
              <a:ext uri="{FF2B5EF4-FFF2-40B4-BE49-F238E27FC236}">
                <a16:creationId xmlns:a16="http://schemas.microsoft.com/office/drawing/2014/main" id="{81F8010F-0886-4B8B-AF90-9C07A6F74E9C}"/>
              </a:ext>
            </a:extLst>
          </p:cNvPr>
          <p:cNvSpPr txBox="1"/>
          <p:nvPr/>
        </p:nvSpPr>
        <p:spPr>
          <a:xfrm>
            <a:off x="7472625" y="4064316"/>
            <a:ext cx="3578067" cy="22082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b="1">
                <a:solidFill>
                  <a:srgbClr val="7030A0"/>
                </a:solidFill>
                <a:latin typeface="Calibri"/>
                <a:ea typeface="Segoe UI"/>
                <a:cs typeface="Segoe UI"/>
              </a:rPr>
              <a:t>Cybersecurity tools </a:t>
            </a:r>
          </a:p>
          <a:p>
            <a:pPr marL="342900" indent="-342900">
              <a:buFont typeface="+mj-lt"/>
              <a:buAutoNum type="arabicPeriod"/>
            </a:pPr>
            <a:r>
              <a:rPr lang="en-US" sz="1800">
                <a:solidFill>
                  <a:srgbClr val="7030A0"/>
                </a:solidFill>
                <a:latin typeface="Calibri"/>
                <a:ea typeface="Segoe UI"/>
                <a:cs typeface="Segoe UI"/>
              </a:rPr>
              <a:t>Run updates. </a:t>
            </a:r>
            <a:endParaRPr lang="en-US" sz="1800">
              <a:solidFill>
                <a:srgbClr val="7030A0"/>
              </a:solidFill>
              <a:latin typeface="Segoe UI"/>
              <a:ea typeface="Segoe UI"/>
              <a:cs typeface="Segoe UI"/>
            </a:endParaRPr>
          </a:p>
          <a:p>
            <a:pPr marL="342900" indent="-342900">
              <a:buFont typeface="+mj-lt"/>
              <a:buAutoNum type="arabicPeriod"/>
            </a:pPr>
            <a:r>
              <a:rPr lang="en-US" sz="1800">
                <a:solidFill>
                  <a:srgbClr val="7030A0"/>
                </a:solidFill>
                <a:latin typeface="Calibri"/>
                <a:ea typeface="Segoe UI"/>
                <a:cs typeface="Segoe UI"/>
              </a:rPr>
              <a:t>Device renewal.</a:t>
            </a:r>
            <a:endParaRPr lang="en-US" sz="1800">
              <a:solidFill>
                <a:srgbClr val="7030A0"/>
              </a:solidFill>
              <a:cs typeface="Segoe UI"/>
            </a:endParaRPr>
          </a:p>
          <a:p>
            <a:pPr marL="342900" indent="-342900">
              <a:buFont typeface="+mj-lt"/>
              <a:buAutoNum type="arabicPeriod"/>
            </a:pPr>
            <a:r>
              <a:rPr lang="en-US" sz="1800">
                <a:solidFill>
                  <a:srgbClr val="7030A0"/>
                </a:solidFill>
                <a:latin typeface="Calibri"/>
                <a:ea typeface="Segoe UI"/>
                <a:cs typeface="Segoe UI"/>
              </a:rPr>
              <a:t>Two factor authentication. </a:t>
            </a:r>
          </a:p>
          <a:p>
            <a:pPr marL="342900" indent="-342900">
              <a:buFont typeface="+mj-lt"/>
              <a:buAutoNum type="arabicPeriod"/>
            </a:pPr>
            <a:r>
              <a:rPr lang="en-US" sz="1800">
                <a:solidFill>
                  <a:srgbClr val="7030A0"/>
                </a:solidFill>
                <a:latin typeface="Calibri"/>
                <a:ea typeface="Segoe UI"/>
                <a:cs typeface="Segoe UI"/>
              </a:rPr>
              <a:t>Secure from the start. </a:t>
            </a:r>
          </a:p>
          <a:p>
            <a:pPr marL="342900" indent="-342900">
              <a:buFont typeface="+mj-lt"/>
              <a:buAutoNum type="arabicPeriod"/>
            </a:pPr>
            <a:r>
              <a:rPr lang="en-US" sz="1800">
                <a:solidFill>
                  <a:srgbClr val="7030A0"/>
                </a:solidFill>
                <a:latin typeface="Calibri"/>
                <a:ea typeface="Segoe UI"/>
                <a:cs typeface="Segoe UI"/>
              </a:rPr>
              <a:t>The AI can function offline. </a:t>
            </a:r>
          </a:p>
          <a:p>
            <a:pPr marL="342900" indent="-342900">
              <a:buFont typeface="+mj-lt"/>
              <a:buAutoNum type="arabicPeriod"/>
            </a:pPr>
            <a:r>
              <a:rPr lang="en-US" sz="1800">
                <a:solidFill>
                  <a:srgbClr val="7030A0"/>
                </a:solidFill>
                <a:latin typeface="Calibri"/>
                <a:ea typeface="Segoe UI"/>
                <a:cs typeface="Segoe UI"/>
              </a:rPr>
              <a:t>Be careful with data. </a:t>
            </a:r>
            <a:endParaRPr lang="en-US" sz="1800">
              <a:solidFill>
                <a:srgbClr val="7030A0"/>
              </a:solidFill>
              <a:latin typeface="Segoe UI"/>
              <a:ea typeface="Segoe UI"/>
              <a:cs typeface="Segoe UI"/>
            </a:endParaRPr>
          </a:p>
          <a:p>
            <a:pPr marL="342900" indent="-342900">
              <a:buFont typeface="+mj-lt"/>
              <a:buAutoNum type="arabicPeriod"/>
            </a:pPr>
            <a:r>
              <a:rPr lang="en-US" sz="1800">
                <a:solidFill>
                  <a:srgbClr val="7030A0"/>
                </a:solidFill>
                <a:latin typeface="Calibri"/>
                <a:ea typeface="Segoe UI"/>
                <a:cs typeface="Segoe UI"/>
              </a:rPr>
              <a:t>Be transparent about your AI. </a:t>
            </a:r>
            <a:endParaRPr lang="en-US" sz="1800">
              <a:solidFill>
                <a:srgbClr val="7030A0"/>
              </a:solidFill>
              <a:latin typeface="Calibri"/>
              <a:cs typeface="Segoe UI"/>
            </a:endParaRPr>
          </a:p>
        </p:txBody>
      </p:sp>
      <p:pic>
        <p:nvPicPr>
          <p:cNvPr id="8" name="Picture 7">
            <a:extLst>
              <a:ext uri="{FF2B5EF4-FFF2-40B4-BE49-F238E27FC236}">
                <a16:creationId xmlns:a16="http://schemas.microsoft.com/office/drawing/2014/main" id="{A2D398A1-B398-189B-DC45-AC3BD45ED76F}"/>
              </a:ext>
            </a:extLst>
          </p:cNvPr>
          <p:cNvPicPr>
            <a:picLocks noChangeAspect="1"/>
          </p:cNvPicPr>
          <p:nvPr/>
        </p:nvPicPr>
        <p:blipFill rotWithShape="1">
          <a:blip r:embed="rId6"/>
          <a:srcRect t="13000" b="12253"/>
          <a:stretch/>
        </p:blipFill>
        <p:spPr>
          <a:xfrm>
            <a:off x="469846" y="4085606"/>
            <a:ext cx="5391628" cy="2266940"/>
          </a:xfrm>
          <a:prstGeom prst="rect">
            <a:avLst/>
          </a:prstGeom>
        </p:spPr>
      </p:pic>
      <p:sp>
        <p:nvSpPr>
          <p:cNvPr id="10" name="TextBox 9">
            <a:extLst>
              <a:ext uri="{FF2B5EF4-FFF2-40B4-BE49-F238E27FC236}">
                <a16:creationId xmlns:a16="http://schemas.microsoft.com/office/drawing/2014/main" id="{D3ECD45D-A287-7C6C-FFBC-99F73AD3F3DD}"/>
              </a:ext>
            </a:extLst>
          </p:cNvPr>
          <p:cNvSpPr txBox="1"/>
          <p:nvPr/>
        </p:nvSpPr>
        <p:spPr>
          <a:xfrm>
            <a:off x="1025216" y="3404624"/>
            <a:ext cx="6096000" cy="369332"/>
          </a:xfrm>
          <a:prstGeom prst="rect">
            <a:avLst/>
          </a:prstGeom>
          <a:noFill/>
        </p:spPr>
        <p:txBody>
          <a:bodyPr wrap="square">
            <a:spAutoFit/>
          </a:bodyPr>
          <a:lstStyle/>
          <a:p>
            <a:r>
              <a:rPr lang="en-US" sz="1800" b="0" i="1" u="none" strike="noStrike" kern="1200" noProof="0">
                <a:latin typeface="Segoe UI"/>
                <a:ea typeface="+mn-ea"/>
                <a:cs typeface="+mn-cs"/>
              </a:rPr>
              <a:t>“We believe our AI idea is </a:t>
            </a:r>
            <a:r>
              <a:rPr lang="en-US" sz="1800" b="1" i="1">
                <a:latin typeface="Segoe UI"/>
              </a:rPr>
              <a:t>X</a:t>
            </a:r>
            <a:r>
              <a:rPr lang="en-US" sz="1800" b="0" i="1" u="none" strike="noStrike" kern="1200" noProof="0">
                <a:latin typeface="Segoe UI"/>
                <a:ea typeface="+mn-ea"/>
                <a:cs typeface="+mn-cs"/>
              </a:rPr>
              <a:t> because...”. </a:t>
            </a:r>
            <a:endParaRPr lang="en-US"/>
          </a:p>
        </p:txBody>
      </p:sp>
      <p:sp>
        <p:nvSpPr>
          <p:cNvPr id="11" name="TextBox 10">
            <a:extLst>
              <a:ext uri="{FF2B5EF4-FFF2-40B4-BE49-F238E27FC236}">
                <a16:creationId xmlns:a16="http://schemas.microsoft.com/office/drawing/2014/main" id="{ED40F1DD-397F-503C-C95B-E3D4462A5D27}"/>
              </a:ext>
            </a:extLst>
          </p:cNvPr>
          <p:cNvSpPr txBox="1"/>
          <p:nvPr/>
        </p:nvSpPr>
        <p:spPr>
          <a:xfrm>
            <a:off x="6464773" y="3436893"/>
            <a:ext cx="5593770" cy="369332"/>
          </a:xfrm>
          <a:prstGeom prst="rect">
            <a:avLst/>
          </a:prstGeom>
          <a:noFill/>
        </p:spPr>
        <p:txBody>
          <a:bodyPr wrap="square">
            <a:spAutoFit/>
          </a:bodyPr>
          <a:lstStyle/>
          <a:p>
            <a:pPr marL="0" marR="0">
              <a:spcBef>
                <a:spcPts val="0"/>
              </a:spcBef>
              <a:spcAft>
                <a:spcPts val="0"/>
              </a:spcAft>
            </a:pPr>
            <a:r>
              <a:rPr lang="en-US" sz="1800" i="1" kern="100">
                <a:effectLst/>
                <a:latin typeface="Calibri" panose="020F0502020204030204" pitchFamily="34" charset="0"/>
                <a:ea typeface="Calibri" panose="020F0502020204030204" pitchFamily="34" charset="0"/>
                <a:cs typeface="Times New Roman" panose="02020603050405020304" pitchFamily="18" charset="0"/>
              </a:rPr>
              <a:t>How will you reduce cybersecurity risks to your AI?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23670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group of people sitting at a table using a computer&#10;&#10;Description automatically generated">
            <a:extLst>
              <a:ext uri="{FF2B5EF4-FFF2-40B4-BE49-F238E27FC236}">
                <a16:creationId xmlns:a16="http://schemas.microsoft.com/office/drawing/2014/main" id="{54FEC23C-BE20-4D2E-85E4-A447250D91AB}"/>
              </a:ext>
            </a:extLst>
          </p:cNvPr>
          <p:cNvPicPr>
            <a:picLocks noChangeAspect="1"/>
          </p:cNvPicPr>
          <p:nvPr/>
        </p:nvPicPr>
        <p:blipFill>
          <a:blip r:embed="rId3"/>
          <a:stretch>
            <a:fillRect/>
          </a:stretch>
        </p:blipFill>
        <p:spPr>
          <a:xfrm>
            <a:off x="6340123" y="-2279"/>
            <a:ext cx="5854699" cy="6643836"/>
          </a:xfrm>
          <a:prstGeom prst="rect">
            <a:avLst/>
          </a:prstGeom>
        </p:spPr>
      </p:pic>
      <p:sp>
        <p:nvSpPr>
          <p:cNvPr id="11" name="Title 1">
            <a:extLst>
              <a:ext uri="{FF2B5EF4-FFF2-40B4-BE49-F238E27FC236}">
                <a16:creationId xmlns:a16="http://schemas.microsoft.com/office/drawing/2014/main" id="{A1905785-A54B-4FB3-BB61-5616E39230F1}"/>
              </a:ext>
            </a:extLst>
          </p:cNvPr>
          <p:cNvSpPr>
            <a:spLocks noGrp="1"/>
          </p:cNvSpPr>
          <p:nvPr>
            <p:ph type="title"/>
          </p:nvPr>
        </p:nvSpPr>
        <p:spPr>
          <a:xfrm>
            <a:off x="260209" y="-269875"/>
            <a:ext cx="5120114" cy="1692794"/>
          </a:xfrm>
        </p:spPr>
        <p:txBody>
          <a:bodyPr vert="horz" lIns="91440" tIns="45720" rIns="91440" bIns="45720" rtlCol="0" anchor="ctr">
            <a:normAutofit/>
          </a:bodyPr>
          <a:lstStyle/>
          <a:p>
            <a:pPr defTabSz="914400"/>
            <a:r>
              <a:rPr lang="en-US" sz="4400" b="1">
                <a:solidFill>
                  <a:srgbClr val="7030A0"/>
                </a:solidFill>
                <a:ea typeface="+mj-ea"/>
                <a:cs typeface="+mj-cs"/>
              </a:rPr>
              <a:t>Challenge Check-in</a:t>
            </a:r>
            <a:endParaRPr lang="en-US" sz="4400" b="1">
              <a:solidFill>
                <a:srgbClr val="7030A0"/>
              </a:solidFill>
              <a:ea typeface="+mj-ea"/>
              <a:cs typeface="Segoe UI Semibold"/>
            </a:endParaRPr>
          </a:p>
        </p:txBody>
      </p:sp>
      <p:sp>
        <p:nvSpPr>
          <p:cNvPr id="13" name="TextBox 12">
            <a:extLst>
              <a:ext uri="{FF2B5EF4-FFF2-40B4-BE49-F238E27FC236}">
                <a16:creationId xmlns:a16="http://schemas.microsoft.com/office/drawing/2014/main" id="{04AFB288-8988-47DC-90B3-0C1F7EA47972}"/>
              </a:ext>
            </a:extLst>
          </p:cNvPr>
          <p:cNvSpPr txBox="1"/>
          <p:nvPr/>
        </p:nvSpPr>
        <p:spPr>
          <a:xfrm>
            <a:off x="340887" y="2655771"/>
            <a:ext cx="5755113" cy="395881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gn="ctr" defTabSz="914400">
              <a:lnSpc>
                <a:spcPct val="90000"/>
              </a:lnSpc>
              <a:spcAft>
                <a:spcPts val="600"/>
              </a:spcAft>
            </a:pPr>
            <a:r>
              <a:rPr lang="en-US" sz="1800" b="1">
                <a:solidFill>
                  <a:srgbClr val="7030A0"/>
                </a:solidFill>
                <a:cs typeface="Segoe UI"/>
              </a:rPr>
              <a:t>What have you done so far?</a:t>
            </a:r>
            <a:endParaRPr lang="en-US"/>
          </a:p>
          <a:p>
            <a:pPr algn="ctr" defTabSz="914400">
              <a:lnSpc>
                <a:spcPct val="90000"/>
              </a:lnSpc>
              <a:spcAft>
                <a:spcPts val="600"/>
              </a:spcAft>
            </a:pPr>
            <a:endParaRPr lang="en-US" sz="1800" b="1">
              <a:solidFill>
                <a:srgbClr val="7030A0"/>
              </a:solidFill>
              <a:cs typeface="Segoe UI"/>
            </a:endParaRPr>
          </a:p>
          <a:p>
            <a:pPr indent="-228600" algn="ctr" defTabSz="914400">
              <a:lnSpc>
                <a:spcPct val="90000"/>
              </a:lnSpc>
              <a:spcAft>
                <a:spcPts val="600"/>
              </a:spcAft>
              <a:buFont typeface="Arial" panose="020B0604020202020204" pitchFamily="34" charset="0"/>
              <a:buChar char="•"/>
            </a:pPr>
            <a:r>
              <a:rPr lang="en-US" sz="1800">
                <a:cs typeface="Segoe UI"/>
              </a:rPr>
              <a:t>You formed a team and identified a specific problem from one of the AI for Good categories. You have formed a team, selected a problem and learned more about it. </a:t>
            </a:r>
          </a:p>
          <a:p>
            <a:pPr indent="-228600" algn="ctr" defTabSz="914400">
              <a:lnSpc>
                <a:spcPct val="90000"/>
              </a:lnSpc>
              <a:spcAft>
                <a:spcPts val="600"/>
              </a:spcAft>
              <a:buFont typeface="Arial" panose="020B0604020202020204" pitchFamily="34" charset="0"/>
              <a:buChar char="•"/>
            </a:pPr>
            <a:r>
              <a:rPr lang="en-US" sz="1800">
                <a:cs typeface="Segoe UI"/>
              </a:rPr>
              <a:t>You have learned about the basics of AI, what generative AI is, and how to build with APIs. </a:t>
            </a:r>
          </a:p>
          <a:p>
            <a:pPr indent="-228600" algn="ctr" defTabSz="914400">
              <a:lnSpc>
                <a:spcPct val="90000"/>
              </a:lnSpc>
              <a:spcAft>
                <a:spcPts val="600"/>
              </a:spcAft>
              <a:buFont typeface="Arial" panose="020B0604020202020204" pitchFamily="34" charset="0"/>
              <a:buChar char="•"/>
            </a:pPr>
            <a:r>
              <a:rPr lang="en-US" sz="1800">
                <a:ea typeface="+mn-lt"/>
                <a:cs typeface="+mn-lt"/>
              </a:rPr>
              <a:t>You are now AI inventors dreaming up your AI concepts to submit to Imagine Cup Junior! </a:t>
            </a:r>
          </a:p>
          <a:p>
            <a:pPr indent="-228600" algn="ctr" defTabSz="914400">
              <a:lnSpc>
                <a:spcPct val="90000"/>
              </a:lnSpc>
              <a:spcAft>
                <a:spcPts val="600"/>
              </a:spcAft>
              <a:buFont typeface="Arial" panose="020B0604020202020204" pitchFamily="34" charset="0"/>
              <a:buChar char="•"/>
            </a:pPr>
            <a:endParaRPr lang="en-US" sz="1800">
              <a:solidFill>
                <a:srgbClr val="1A1A1A"/>
              </a:solidFill>
              <a:ea typeface="+mn-lt"/>
              <a:cs typeface="+mn-lt"/>
            </a:endParaRPr>
          </a:p>
          <a:p>
            <a:pPr algn="ctr" defTabSz="914400">
              <a:lnSpc>
                <a:spcPct val="90000"/>
              </a:lnSpc>
              <a:spcAft>
                <a:spcPts val="600"/>
              </a:spcAft>
            </a:pPr>
            <a:r>
              <a:rPr lang="en-US" sz="1800" b="1">
                <a:solidFill>
                  <a:srgbClr val="7030A0"/>
                </a:solidFill>
                <a:ea typeface="+mn-lt"/>
                <a:cs typeface="+mn-lt"/>
              </a:rPr>
              <a:t>What is next?</a:t>
            </a:r>
            <a:endParaRPr lang="en-US" sz="1800">
              <a:ea typeface="+mn-lt"/>
              <a:cs typeface="+mn-lt"/>
            </a:endParaRPr>
          </a:p>
          <a:p>
            <a:pPr indent="-228600" algn="ctr" defTabSz="914400">
              <a:lnSpc>
                <a:spcPct val="90000"/>
              </a:lnSpc>
              <a:spcAft>
                <a:spcPts val="600"/>
              </a:spcAft>
              <a:buFont typeface="Arial" panose="020B0604020202020204" pitchFamily="34" charset="0"/>
              <a:buChar char="•"/>
            </a:pPr>
            <a:endParaRPr lang="en-US" sz="1800">
              <a:solidFill>
                <a:srgbClr val="1A1A1A"/>
              </a:solidFill>
              <a:cs typeface="Segoe UI"/>
            </a:endParaRPr>
          </a:p>
          <a:p>
            <a:pPr indent="-228600" algn="ctr" defTabSz="914400">
              <a:lnSpc>
                <a:spcPct val="90000"/>
              </a:lnSpc>
              <a:spcAft>
                <a:spcPts val="600"/>
              </a:spcAft>
              <a:buFont typeface="Arial" panose="020B0604020202020204" pitchFamily="34" charset="0"/>
              <a:buChar char="•"/>
            </a:pPr>
            <a:r>
              <a:rPr lang="en-US" sz="1800">
                <a:ea typeface="+mn-lt"/>
                <a:cs typeface="+mn-lt"/>
              </a:rPr>
              <a:t>In this lesson you will learn about the ethics of AI and cybersecurity to ensure your AI is for good and is cyber safe. </a:t>
            </a:r>
            <a:endParaRPr lang="en-US">
              <a:ea typeface="+mn-lt"/>
              <a:cs typeface="+mn-lt"/>
            </a:endParaRPr>
          </a:p>
        </p:txBody>
      </p:sp>
    </p:spTree>
    <p:extLst>
      <p:ext uri="{BB962C8B-B14F-4D97-AF65-F5344CB8AC3E}">
        <p14:creationId xmlns:p14="http://schemas.microsoft.com/office/powerpoint/2010/main" val="379624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group of people sitting at a table using a computer&#10;&#10;Description automatically generated">
            <a:extLst>
              <a:ext uri="{FF2B5EF4-FFF2-40B4-BE49-F238E27FC236}">
                <a16:creationId xmlns:a16="http://schemas.microsoft.com/office/drawing/2014/main" id="{54FEC23C-BE20-4D2E-85E4-A447250D91AB}"/>
              </a:ext>
            </a:extLst>
          </p:cNvPr>
          <p:cNvPicPr>
            <a:picLocks noChangeAspect="1"/>
          </p:cNvPicPr>
          <p:nvPr/>
        </p:nvPicPr>
        <p:blipFill>
          <a:blip r:embed="rId3"/>
          <a:stretch>
            <a:fillRect/>
          </a:stretch>
        </p:blipFill>
        <p:spPr>
          <a:xfrm>
            <a:off x="6340123" y="-2279"/>
            <a:ext cx="5854699" cy="6643836"/>
          </a:xfrm>
          <a:prstGeom prst="rect">
            <a:avLst/>
          </a:prstGeom>
        </p:spPr>
      </p:pic>
      <p:sp>
        <p:nvSpPr>
          <p:cNvPr id="11" name="Title 1">
            <a:extLst>
              <a:ext uri="{FF2B5EF4-FFF2-40B4-BE49-F238E27FC236}">
                <a16:creationId xmlns:a16="http://schemas.microsoft.com/office/drawing/2014/main" id="{A1905785-A54B-4FB3-BB61-5616E39230F1}"/>
              </a:ext>
            </a:extLst>
          </p:cNvPr>
          <p:cNvSpPr>
            <a:spLocks noGrp="1"/>
          </p:cNvSpPr>
          <p:nvPr>
            <p:ph type="title"/>
          </p:nvPr>
        </p:nvSpPr>
        <p:spPr>
          <a:xfrm>
            <a:off x="260209" y="-269875"/>
            <a:ext cx="5120114" cy="1692794"/>
          </a:xfrm>
        </p:spPr>
        <p:txBody>
          <a:bodyPr vert="horz" lIns="91440" tIns="45720" rIns="91440" bIns="45720" rtlCol="0" anchor="ctr">
            <a:normAutofit/>
          </a:bodyPr>
          <a:lstStyle/>
          <a:p>
            <a:pPr defTabSz="914400"/>
            <a:r>
              <a:rPr lang="en-US" sz="4400" b="1">
                <a:solidFill>
                  <a:srgbClr val="7030A0"/>
                </a:solidFill>
                <a:ea typeface="+mj-ea"/>
                <a:cs typeface="+mj-cs"/>
              </a:rPr>
              <a:t>Challenge Check-in</a:t>
            </a:r>
            <a:endParaRPr lang="en-US" sz="4400" b="1">
              <a:solidFill>
                <a:srgbClr val="7030A0"/>
              </a:solidFill>
              <a:ea typeface="+mj-ea"/>
              <a:cs typeface="Segoe UI Semibold"/>
            </a:endParaRPr>
          </a:p>
        </p:txBody>
      </p:sp>
      <p:sp>
        <p:nvSpPr>
          <p:cNvPr id="13" name="TextBox 12">
            <a:extLst>
              <a:ext uri="{FF2B5EF4-FFF2-40B4-BE49-F238E27FC236}">
                <a16:creationId xmlns:a16="http://schemas.microsoft.com/office/drawing/2014/main" id="{04AFB288-8988-47DC-90B3-0C1F7EA47972}"/>
              </a:ext>
            </a:extLst>
          </p:cNvPr>
          <p:cNvSpPr txBox="1"/>
          <p:nvPr/>
        </p:nvSpPr>
        <p:spPr>
          <a:xfrm>
            <a:off x="211987" y="2116586"/>
            <a:ext cx="5884013" cy="432463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lnSpcReduction="10000"/>
          </a:bodyPr>
          <a:lstStyle/>
          <a:p>
            <a:pPr algn="ctr" defTabSz="914400">
              <a:lnSpc>
                <a:spcPct val="90000"/>
              </a:lnSpc>
              <a:spcAft>
                <a:spcPts val="600"/>
              </a:spcAft>
            </a:pPr>
            <a:r>
              <a:rPr lang="en-US" sz="1800" b="1">
                <a:solidFill>
                  <a:srgbClr val="7030A0"/>
                </a:solidFill>
                <a:cs typeface="Segoe UI"/>
              </a:rPr>
              <a:t>What have you done so far?</a:t>
            </a:r>
          </a:p>
          <a:p>
            <a:pPr marL="456565" lvl="1" indent="-228600" defTabSz="914400">
              <a:lnSpc>
                <a:spcPct val="90000"/>
              </a:lnSpc>
              <a:spcAft>
                <a:spcPts val="600"/>
              </a:spcAft>
              <a:buFont typeface="Arial" panose="020B0604020202020204" pitchFamily="34" charset="0"/>
              <a:buChar char="•"/>
            </a:pPr>
            <a:r>
              <a:rPr lang="en-US" sz="1800">
                <a:cs typeface="Segoe UI"/>
              </a:rPr>
              <a:t>You formed a team and identified a specific problem from one of the AI for Good categories and learned more about it. </a:t>
            </a:r>
          </a:p>
          <a:p>
            <a:pPr marL="456565" lvl="1" indent="-228600" defTabSz="914400">
              <a:lnSpc>
                <a:spcPct val="90000"/>
              </a:lnSpc>
              <a:spcAft>
                <a:spcPts val="600"/>
              </a:spcAft>
              <a:buFont typeface="Arial" panose="020B0604020202020204" pitchFamily="34" charset="0"/>
              <a:buChar char="•"/>
            </a:pPr>
            <a:r>
              <a:rPr lang="en-US" sz="1800">
                <a:cs typeface="Segoe UI"/>
              </a:rPr>
              <a:t>You have learned about the basics of AI and how to build with APIs. </a:t>
            </a:r>
          </a:p>
          <a:p>
            <a:pPr marL="456565" lvl="1" indent="-228600" defTabSz="914400">
              <a:lnSpc>
                <a:spcPct val="90000"/>
              </a:lnSpc>
              <a:spcAft>
                <a:spcPts val="600"/>
              </a:spcAft>
              <a:buFont typeface="Arial" panose="020B0604020202020204" pitchFamily="34" charset="0"/>
              <a:buChar char="•"/>
            </a:pPr>
            <a:r>
              <a:rPr lang="en-US" sz="1800">
                <a:cs typeface="Segoe UI"/>
              </a:rPr>
              <a:t>You learned about the Microsoft AI Principles and applied them to your idea to. </a:t>
            </a:r>
          </a:p>
          <a:p>
            <a:pPr marL="456565" lvl="1" indent="-228600" defTabSz="914400">
              <a:lnSpc>
                <a:spcPct val="90000"/>
              </a:lnSpc>
              <a:spcAft>
                <a:spcPts val="600"/>
              </a:spcAft>
              <a:buFont typeface="Arial,Sans-Serif" panose="020B0604020202020204" pitchFamily="34" charset="0"/>
              <a:buChar char="•"/>
            </a:pPr>
            <a:r>
              <a:rPr lang="en-US" sz="1800">
                <a:solidFill>
                  <a:srgbClr val="1A1A1A"/>
                </a:solidFill>
                <a:ea typeface="+mn-lt"/>
                <a:cs typeface="+mn-lt"/>
              </a:rPr>
              <a:t>You learned about cybersecurity and have taken steps to ensure your AI invention in cyber safe.</a:t>
            </a:r>
            <a:endParaRPr lang="en-US" sz="1800">
              <a:ea typeface="+mn-lt"/>
              <a:cs typeface="+mn-lt"/>
            </a:endParaRPr>
          </a:p>
          <a:p>
            <a:pPr marL="456565" lvl="1" indent="-228600" defTabSz="914400">
              <a:lnSpc>
                <a:spcPct val="90000"/>
              </a:lnSpc>
              <a:spcAft>
                <a:spcPts val="600"/>
              </a:spcAft>
              <a:buFont typeface="Arial" panose="020B0604020202020204" pitchFamily="34" charset="0"/>
              <a:buChar char="•"/>
            </a:pPr>
            <a:endParaRPr lang="en-US" sz="1800">
              <a:solidFill>
                <a:srgbClr val="1A1A1A"/>
              </a:solidFill>
              <a:ea typeface="+mn-lt"/>
              <a:cs typeface="+mn-lt"/>
            </a:endParaRPr>
          </a:p>
          <a:p>
            <a:pPr algn="ctr" defTabSz="914400">
              <a:lnSpc>
                <a:spcPct val="90000"/>
              </a:lnSpc>
              <a:spcAft>
                <a:spcPts val="600"/>
              </a:spcAft>
            </a:pPr>
            <a:r>
              <a:rPr lang="en-US" sz="1800" b="1">
                <a:solidFill>
                  <a:srgbClr val="7030A0"/>
                </a:solidFill>
                <a:ea typeface="+mn-lt"/>
                <a:cs typeface="+mn-lt"/>
              </a:rPr>
              <a:t>What is next?</a:t>
            </a:r>
            <a:endParaRPr lang="en-US" sz="1800">
              <a:solidFill>
                <a:srgbClr val="1A1A1A"/>
              </a:solidFill>
              <a:cs typeface="Segoe UI"/>
            </a:endParaRPr>
          </a:p>
          <a:p>
            <a:pPr marL="456565" lvl="1" indent="-228600" defTabSz="914400">
              <a:lnSpc>
                <a:spcPct val="90000"/>
              </a:lnSpc>
              <a:spcAft>
                <a:spcPts val="600"/>
              </a:spcAft>
              <a:buFont typeface="Arial" panose="020B0604020202020204" pitchFamily="34" charset="0"/>
              <a:buChar char="•"/>
            </a:pPr>
            <a:r>
              <a:rPr lang="en-US" sz="1800">
                <a:cs typeface="Segoe UI"/>
              </a:rPr>
              <a:t>Up next is the last lesson and it is designed to help your team complete the final preparations to submit your entry to Imagine Cup Junior.  </a:t>
            </a:r>
          </a:p>
        </p:txBody>
      </p:sp>
    </p:spTree>
    <p:extLst>
      <p:ext uri="{BB962C8B-B14F-4D97-AF65-F5344CB8AC3E}">
        <p14:creationId xmlns:p14="http://schemas.microsoft.com/office/powerpoint/2010/main" val="348325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4415-AB18-48EA-AD3C-9937A153EA3D}"/>
              </a:ext>
            </a:extLst>
          </p:cNvPr>
          <p:cNvSpPr>
            <a:spLocks noGrp="1"/>
          </p:cNvSpPr>
          <p:nvPr>
            <p:ph type="title"/>
          </p:nvPr>
        </p:nvSpPr>
        <p:spPr>
          <a:xfrm>
            <a:off x="525283" y="1509234"/>
            <a:ext cx="5357357" cy="1329595"/>
          </a:xfrm>
        </p:spPr>
        <p:txBody>
          <a:bodyPr/>
          <a:lstStyle/>
          <a:p>
            <a:r>
              <a:rPr lang="en-US" sz="4800">
                <a:cs typeface="Segoe UI"/>
              </a:rPr>
              <a:t>Bonus Activities!</a:t>
            </a:r>
            <a:endParaRPr lang="en-US"/>
          </a:p>
        </p:txBody>
      </p:sp>
      <p:sp>
        <p:nvSpPr>
          <p:cNvPr id="3" name="Text Placeholder 2">
            <a:extLst>
              <a:ext uri="{FF2B5EF4-FFF2-40B4-BE49-F238E27FC236}">
                <a16:creationId xmlns:a16="http://schemas.microsoft.com/office/drawing/2014/main" id="{5EF4BF68-D41B-4ACE-BE6D-C18BD0ADE721}"/>
              </a:ext>
            </a:extLst>
          </p:cNvPr>
          <p:cNvSpPr>
            <a:spLocks noGrp="1"/>
          </p:cNvSpPr>
          <p:nvPr>
            <p:ph type="body" sz="quarter" idx="12"/>
          </p:nvPr>
        </p:nvSpPr>
        <p:spPr>
          <a:xfrm>
            <a:off x="525283" y="3429363"/>
            <a:ext cx="5070623" cy="3416320"/>
          </a:xfrm>
        </p:spPr>
        <p:txBody>
          <a:bodyPr vert="horz" wrap="square" lIns="0" tIns="0" rIns="0" bIns="0" rtlCol="0" anchor="t">
            <a:spAutoFit/>
          </a:bodyPr>
          <a:lstStyle/>
          <a:p>
            <a:r>
              <a:rPr lang="en-US" dirty="0">
                <a:ea typeface="+mn-lt"/>
                <a:cs typeface="+mn-lt"/>
              </a:rPr>
              <a:t>Have a class debate around this question: </a:t>
            </a:r>
          </a:p>
          <a:p>
            <a:endParaRPr lang="en-US" dirty="0">
              <a:ea typeface="+mn-lt"/>
              <a:cs typeface="+mn-lt"/>
            </a:endParaRPr>
          </a:p>
          <a:p>
            <a:r>
              <a:rPr lang="en-US" dirty="0">
                <a:ea typeface="+mn-lt"/>
                <a:cs typeface="+mn-lt"/>
              </a:rPr>
              <a:t>Will AI make the world more inclusive? Discuss.</a:t>
            </a:r>
          </a:p>
          <a:p>
            <a:endParaRPr lang="en-US" dirty="0">
              <a:ea typeface="+mn-lt"/>
              <a:cs typeface="+mn-lt"/>
            </a:endParaRPr>
          </a:p>
          <a:p>
            <a:r>
              <a:rPr lang="en-US" dirty="0">
                <a:ea typeface="+mn-lt"/>
                <a:cs typeface="+mn-lt"/>
              </a:rPr>
              <a:t>Here are a few things you can look at to inform the debate:</a:t>
            </a:r>
          </a:p>
          <a:p>
            <a:endParaRPr lang="en-US" dirty="0">
              <a:ea typeface="+mn-lt"/>
              <a:cs typeface="+mn-lt"/>
            </a:endParaRPr>
          </a:p>
          <a:p>
            <a:r>
              <a:rPr lang="en-US" sz="1400" dirty="0">
                <a:ea typeface="+mn-lt"/>
                <a:cs typeface="+mn-lt"/>
                <a:hlinkClick r:id="rId3"/>
              </a:rPr>
              <a:t>AI, Ain’t I a Woman?</a:t>
            </a:r>
            <a:br>
              <a:rPr lang="en-US" sz="1400" dirty="0">
                <a:ea typeface="+mn-lt"/>
                <a:cs typeface="+mn-lt"/>
              </a:rPr>
            </a:br>
            <a:r>
              <a:rPr lang="en-US" sz="1400" dirty="0">
                <a:ea typeface="+mn-lt"/>
                <a:cs typeface="+mn-lt"/>
                <a:hlinkClick r:id="rId4"/>
              </a:rPr>
              <a:t>Creating a more inclusive society through the power of AI</a:t>
            </a:r>
            <a:endParaRPr lang="en-US" sz="1400" dirty="0">
              <a:ea typeface="+mn-lt"/>
              <a:cs typeface="+mn-lt"/>
            </a:endParaRPr>
          </a:p>
          <a:p>
            <a:r>
              <a:rPr lang="en-US" sz="1400" dirty="0">
                <a:ea typeface="+mn-lt"/>
                <a:cs typeface="+mn-lt"/>
                <a:hlinkClick r:id="rId5"/>
              </a:rPr>
              <a:t>In pursuit of inclusive AI</a:t>
            </a:r>
            <a:endParaRPr lang="en-US" sz="1400" dirty="0">
              <a:ea typeface="+mn-lt"/>
              <a:cs typeface="+mn-lt"/>
            </a:endParaRPr>
          </a:p>
          <a:p>
            <a:endParaRPr lang="en-US" dirty="0">
              <a:ea typeface="+mn-lt"/>
              <a:cs typeface="+mn-lt"/>
            </a:endParaRPr>
          </a:p>
        </p:txBody>
      </p:sp>
      <p:sp>
        <p:nvSpPr>
          <p:cNvPr id="4" name="Text Placeholder 2">
            <a:extLst>
              <a:ext uri="{FF2B5EF4-FFF2-40B4-BE49-F238E27FC236}">
                <a16:creationId xmlns:a16="http://schemas.microsoft.com/office/drawing/2014/main" id="{67C4B7E5-94AC-2E66-09F3-E16E87F5D962}"/>
              </a:ext>
            </a:extLst>
          </p:cNvPr>
          <p:cNvSpPr txBox="1">
            <a:spLocks/>
          </p:cNvSpPr>
          <p:nvPr/>
        </p:nvSpPr>
        <p:spPr>
          <a:xfrm>
            <a:off x="7283078" y="3429000"/>
            <a:ext cx="4015858" cy="3293209"/>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ea typeface="+mn-lt"/>
                <a:cs typeface="+mn-lt"/>
              </a:rPr>
              <a:t>As a class watch this video of a car being hacked remotely.  </a:t>
            </a:r>
          </a:p>
          <a:p>
            <a:endParaRPr lang="en-US">
              <a:ea typeface="+mn-lt"/>
              <a:cs typeface="+mn-lt"/>
            </a:endParaRPr>
          </a:p>
          <a:p>
            <a:r>
              <a:rPr lang="en-US">
                <a:ea typeface="+mn-lt"/>
                <a:cs typeface="+mn-lt"/>
                <a:hlinkClick r:id="rId6"/>
              </a:rPr>
              <a:t>Hackers Remotely Kill a Jeep on the Highway—With Me in It | WIRED</a:t>
            </a:r>
            <a:endParaRPr lang="en-US">
              <a:ea typeface="+mn-lt"/>
              <a:cs typeface="+mn-lt"/>
            </a:endParaRPr>
          </a:p>
          <a:p>
            <a:endParaRPr lang="en-US">
              <a:ea typeface="+mn-lt"/>
              <a:cs typeface="+mn-lt"/>
            </a:endParaRPr>
          </a:p>
          <a:p>
            <a:r>
              <a:rPr lang="en-US">
                <a:ea typeface="+mn-lt"/>
                <a:cs typeface="+mn-lt"/>
              </a:rPr>
              <a:t>What surprised you in the video?</a:t>
            </a:r>
          </a:p>
          <a:p>
            <a:endParaRPr lang="en-US">
              <a:ea typeface="+mn-lt"/>
              <a:cs typeface="+mn-lt"/>
            </a:endParaRPr>
          </a:p>
          <a:p>
            <a:r>
              <a:rPr lang="en-US">
                <a:ea typeface="+mn-lt"/>
                <a:cs typeface="+mn-lt"/>
              </a:rPr>
              <a:t>Do you think this was an ethical experiment?</a:t>
            </a:r>
          </a:p>
          <a:p>
            <a:endParaRPr lang="en-US" sz="1400">
              <a:ea typeface="+mn-lt"/>
              <a:cs typeface="+mn-lt"/>
            </a:endParaRPr>
          </a:p>
        </p:txBody>
      </p:sp>
    </p:spTree>
    <p:extLst>
      <p:ext uri="{BB962C8B-B14F-4D97-AF65-F5344CB8AC3E}">
        <p14:creationId xmlns:p14="http://schemas.microsoft.com/office/powerpoint/2010/main" val="228802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D1E3CF9-9211-4717-B0CA-7800782D165D}"/>
              </a:ext>
            </a:extLst>
          </p:cNvPr>
          <p:cNvSpPr txBox="1">
            <a:spLocks/>
          </p:cNvSpPr>
          <p:nvPr/>
        </p:nvSpPr>
        <p:spPr>
          <a:xfrm>
            <a:off x="688871" y="832956"/>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Judging Rubric</a:t>
            </a:r>
            <a:endParaRPr lang="en-US" sz="4400" b="1">
              <a:solidFill>
                <a:srgbClr val="7030A0"/>
              </a:solidFill>
              <a:ea typeface="+mj-ea"/>
              <a:cs typeface="Segoe UI Semibold"/>
            </a:endParaRPr>
          </a:p>
        </p:txBody>
      </p:sp>
      <p:sp>
        <p:nvSpPr>
          <p:cNvPr id="11" name="TextBox 10">
            <a:extLst>
              <a:ext uri="{FF2B5EF4-FFF2-40B4-BE49-F238E27FC236}">
                <a16:creationId xmlns:a16="http://schemas.microsoft.com/office/drawing/2014/main" id="{9CFB8CBD-5F0A-4959-852B-D075E1DF2EF4}"/>
              </a:ext>
            </a:extLst>
          </p:cNvPr>
          <p:cNvSpPr txBox="1"/>
          <p:nvPr/>
        </p:nvSpPr>
        <p:spPr>
          <a:xfrm>
            <a:off x="539157" y="2020997"/>
            <a:ext cx="5755113" cy="43679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1800" dirty="0">
                <a:cs typeface="Segoe UI"/>
              </a:rPr>
              <a:t>This is the rubric used by the judges to assess your student’s submissions. You can share this with your class and use it to guide their AI concepts as they fill out their PowerPoint Submission Template. </a:t>
            </a:r>
            <a:endParaRPr lang="en-US" dirty="0">
              <a:cs typeface="Segoe UI"/>
            </a:endParaRPr>
          </a:p>
        </p:txBody>
      </p:sp>
      <p:pic>
        <p:nvPicPr>
          <p:cNvPr id="3" name="Picture 2">
            <a:extLst>
              <a:ext uri="{FF2B5EF4-FFF2-40B4-BE49-F238E27FC236}">
                <a16:creationId xmlns:a16="http://schemas.microsoft.com/office/drawing/2014/main" id="{466780EF-C9DC-7742-BC88-4F07638FFF0A}"/>
              </a:ext>
            </a:extLst>
          </p:cNvPr>
          <p:cNvPicPr>
            <a:picLocks noChangeAspect="1"/>
          </p:cNvPicPr>
          <p:nvPr/>
        </p:nvPicPr>
        <p:blipFill>
          <a:blip r:embed="rId3"/>
          <a:stretch>
            <a:fillRect/>
          </a:stretch>
        </p:blipFill>
        <p:spPr>
          <a:xfrm>
            <a:off x="6096000" y="0"/>
            <a:ext cx="5868186" cy="6858000"/>
          </a:xfrm>
          <a:prstGeom prst="rect">
            <a:avLst/>
          </a:prstGeom>
        </p:spPr>
      </p:pic>
    </p:spTree>
    <p:extLst>
      <p:ext uri="{BB962C8B-B14F-4D97-AF65-F5344CB8AC3E}">
        <p14:creationId xmlns:p14="http://schemas.microsoft.com/office/powerpoint/2010/main" val="10481106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 y="377686"/>
            <a:ext cx="12191337" cy="553998"/>
          </a:xfrm>
        </p:spPr>
        <p:txBody>
          <a:bodyPr>
            <a:normAutofit/>
          </a:bodyPr>
          <a:lstStyle/>
          <a:p>
            <a:pPr algn="ctr"/>
            <a:r>
              <a:rPr lang="en-US" sz="3000" b="1" dirty="0">
                <a:cs typeface="Segoe UI Semibold"/>
              </a:rPr>
              <a:t>What we will be doing across the six Imagine Cup Junior lessons. </a:t>
            </a:r>
            <a:endParaRPr lang="en-US" dirty="0"/>
          </a:p>
        </p:txBody>
      </p:sp>
      <p:sp>
        <p:nvSpPr>
          <p:cNvPr id="3" name="AutoShape 2">
            <a:extLst>
              <a:ext uri="{FF2B5EF4-FFF2-40B4-BE49-F238E27FC236}">
                <a16:creationId xmlns:a16="http://schemas.microsoft.com/office/drawing/2014/main" id="{3F29535F-E525-2A4E-88BF-B4036AD9D4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a:extLst>
              <a:ext uri="{FF2B5EF4-FFF2-40B4-BE49-F238E27FC236}">
                <a16:creationId xmlns:a16="http://schemas.microsoft.com/office/drawing/2014/main" id="{7DE4D06C-3B6B-584C-93BA-8B77791E9B9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DCEFCFED-2AA1-D548-B1CF-E400181DB57E}"/>
              </a:ext>
            </a:extLst>
          </p:cNvPr>
          <p:cNvSpPr>
            <a:spLocks noChangeAspect="1" noChangeArrowheads="1"/>
          </p:cNvSpPr>
          <p:nvPr/>
        </p:nvSpPr>
        <p:spPr bwMode="auto">
          <a:xfrm>
            <a:off x="6248400" y="1588810"/>
            <a:ext cx="2297390" cy="22973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8">
            <a:extLst>
              <a:ext uri="{FF2B5EF4-FFF2-40B4-BE49-F238E27FC236}">
                <a16:creationId xmlns:a16="http://schemas.microsoft.com/office/drawing/2014/main" id="{DA06DA2F-E8EE-F147-84C4-912391AC9C4A}"/>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62C1BC3B-8764-824B-8E1F-3D2CD1C56A7B}"/>
              </a:ext>
            </a:extLst>
          </p:cNvPr>
          <p:cNvSpPr/>
          <p:nvPr/>
        </p:nvSpPr>
        <p:spPr>
          <a:xfrm>
            <a:off x="5975614" y="3247027"/>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sp>
        <p:nvSpPr>
          <p:cNvPr id="17" name="TextBox 16">
            <a:extLst>
              <a:ext uri="{FF2B5EF4-FFF2-40B4-BE49-F238E27FC236}">
                <a16:creationId xmlns:a16="http://schemas.microsoft.com/office/drawing/2014/main" id="{F9861F03-46F5-5DC1-8608-9A9D69470C5B}"/>
              </a:ext>
            </a:extLst>
          </p:cNvPr>
          <p:cNvSpPr txBox="1"/>
          <p:nvPr/>
        </p:nvSpPr>
        <p:spPr>
          <a:xfrm>
            <a:off x="1410157"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1</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20" name="AutoShape 2">
            <a:extLst>
              <a:ext uri="{FF2B5EF4-FFF2-40B4-BE49-F238E27FC236}">
                <a16:creationId xmlns:a16="http://schemas.microsoft.com/office/drawing/2014/main" id="{5D47F9EC-B15F-5DA5-2E8C-1E9CEDB38767}"/>
              </a:ext>
            </a:extLst>
          </p:cNvPr>
          <p:cNvSpPr>
            <a:spLocks noChangeAspect="1" noChangeArrowheads="1"/>
          </p:cNvSpPr>
          <p:nvPr/>
        </p:nvSpPr>
        <p:spPr bwMode="auto">
          <a:xfrm>
            <a:off x="5957327" y="32836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4">
            <a:extLst>
              <a:ext uri="{FF2B5EF4-FFF2-40B4-BE49-F238E27FC236}">
                <a16:creationId xmlns:a16="http://schemas.microsoft.com/office/drawing/2014/main" id="{0A806A68-E505-60FE-62C9-EFB3A991F3E8}"/>
              </a:ext>
            </a:extLst>
          </p:cNvPr>
          <p:cNvSpPr>
            <a:spLocks noChangeAspect="1" noChangeArrowheads="1"/>
          </p:cNvSpPr>
          <p:nvPr/>
        </p:nvSpPr>
        <p:spPr bwMode="auto">
          <a:xfrm>
            <a:off x="6109727" y="34360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F5CA49D2-7C91-4D2D-A78E-D645DBD260DC}"/>
              </a:ext>
            </a:extLst>
          </p:cNvPr>
          <p:cNvSpPr/>
          <p:nvPr/>
        </p:nvSpPr>
        <p:spPr>
          <a:xfrm>
            <a:off x="5989341" y="3254114"/>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pic>
        <p:nvPicPr>
          <p:cNvPr id="23" name="Picture 22">
            <a:extLst>
              <a:ext uri="{FF2B5EF4-FFF2-40B4-BE49-F238E27FC236}">
                <a16:creationId xmlns:a16="http://schemas.microsoft.com/office/drawing/2014/main" id="{642D8B49-C5FB-6C2C-DF32-8661A91CD1CF}"/>
              </a:ext>
            </a:extLst>
          </p:cNvPr>
          <p:cNvPicPr>
            <a:picLocks noChangeAspect="1"/>
          </p:cNvPicPr>
          <p:nvPr/>
        </p:nvPicPr>
        <p:blipFill>
          <a:blip r:embed="rId3"/>
          <a:stretch>
            <a:fillRect/>
          </a:stretch>
        </p:blipFill>
        <p:spPr>
          <a:xfrm>
            <a:off x="5632611" y="1588810"/>
            <a:ext cx="926777" cy="861391"/>
          </a:xfrm>
          <a:prstGeom prst="rect">
            <a:avLst/>
          </a:prstGeom>
        </p:spPr>
      </p:pic>
      <p:pic>
        <p:nvPicPr>
          <p:cNvPr id="25" name="Picture 24">
            <a:extLst>
              <a:ext uri="{FF2B5EF4-FFF2-40B4-BE49-F238E27FC236}">
                <a16:creationId xmlns:a16="http://schemas.microsoft.com/office/drawing/2014/main" id="{637C8DD3-C0D4-1358-4332-DA11F808A2FE}"/>
              </a:ext>
            </a:extLst>
          </p:cNvPr>
          <p:cNvPicPr>
            <a:picLocks noChangeAspect="1"/>
          </p:cNvPicPr>
          <p:nvPr/>
        </p:nvPicPr>
        <p:blipFill>
          <a:blip r:embed="rId4"/>
          <a:stretch>
            <a:fillRect/>
          </a:stretch>
        </p:blipFill>
        <p:spPr>
          <a:xfrm>
            <a:off x="1842562" y="1617091"/>
            <a:ext cx="926777" cy="861391"/>
          </a:xfrm>
          <a:prstGeom prst="rect">
            <a:avLst/>
          </a:prstGeom>
        </p:spPr>
      </p:pic>
      <p:pic>
        <p:nvPicPr>
          <p:cNvPr id="26" name="Picture 25">
            <a:extLst>
              <a:ext uri="{FF2B5EF4-FFF2-40B4-BE49-F238E27FC236}">
                <a16:creationId xmlns:a16="http://schemas.microsoft.com/office/drawing/2014/main" id="{5640B828-DA9C-AF24-221A-95173DEC5A19}"/>
              </a:ext>
            </a:extLst>
          </p:cNvPr>
          <p:cNvPicPr>
            <a:picLocks noChangeAspect="1"/>
          </p:cNvPicPr>
          <p:nvPr/>
        </p:nvPicPr>
        <p:blipFill>
          <a:blip r:embed="rId5"/>
          <a:stretch>
            <a:fillRect/>
          </a:stretch>
        </p:blipFill>
        <p:spPr>
          <a:xfrm>
            <a:off x="1854498" y="3599484"/>
            <a:ext cx="902904" cy="861391"/>
          </a:xfrm>
          <a:prstGeom prst="rect">
            <a:avLst/>
          </a:prstGeom>
        </p:spPr>
      </p:pic>
      <p:pic>
        <p:nvPicPr>
          <p:cNvPr id="28" name="Picture 27">
            <a:extLst>
              <a:ext uri="{FF2B5EF4-FFF2-40B4-BE49-F238E27FC236}">
                <a16:creationId xmlns:a16="http://schemas.microsoft.com/office/drawing/2014/main" id="{727DFA44-24EF-F099-9152-BE59568FA564}"/>
              </a:ext>
            </a:extLst>
          </p:cNvPr>
          <p:cNvPicPr>
            <a:picLocks noChangeAspect="1"/>
          </p:cNvPicPr>
          <p:nvPr/>
        </p:nvPicPr>
        <p:blipFill>
          <a:blip r:embed="rId6"/>
          <a:stretch>
            <a:fillRect/>
          </a:stretch>
        </p:blipFill>
        <p:spPr>
          <a:xfrm>
            <a:off x="9434595" y="3599484"/>
            <a:ext cx="902904" cy="861391"/>
          </a:xfrm>
          <a:prstGeom prst="rect">
            <a:avLst/>
          </a:prstGeom>
        </p:spPr>
      </p:pic>
      <p:pic>
        <p:nvPicPr>
          <p:cNvPr id="29" name="Picture 28">
            <a:extLst>
              <a:ext uri="{FF2B5EF4-FFF2-40B4-BE49-F238E27FC236}">
                <a16:creationId xmlns:a16="http://schemas.microsoft.com/office/drawing/2014/main" id="{334972CD-B4D6-5E0C-EC72-A8111993D0FC}"/>
              </a:ext>
            </a:extLst>
          </p:cNvPr>
          <p:cNvPicPr>
            <a:picLocks noChangeAspect="1"/>
          </p:cNvPicPr>
          <p:nvPr/>
        </p:nvPicPr>
        <p:blipFill>
          <a:blip r:embed="rId7"/>
          <a:stretch>
            <a:fillRect/>
          </a:stretch>
        </p:blipFill>
        <p:spPr>
          <a:xfrm>
            <a:off x="9422659" y="1577422"/>
            <a:ext cx="926777" cy="884167"/>
          </a:xfrm>
          <a:prstGeom prst="rect">
            <a:avLst/>
          </a:prstGeom>
        </p:spPr>
      </p:pic>
      <p:sp>
        <p:nvSpPr>
          <p:cNvPr id="30" name="TextBox 29">
            <a:extLst>
              <a:ext uri="{FF2B5EF4-FFF2-40B4-BE49-F238E27FC236}">
                <a16:creationId xmlns:a16="http://schemas.microsoft.com/office/drawing/2014/main" id="{5975F694-0CB8-406A-71ED-E296805F6067}"/>
              </a:ext>
            </a:extLst>
          </p:cNvPr>
          <p:cNvSpPr txBox="1"/>
          <p:nvPr/>
        </p:nvSpPr>
        <p:spPr>
          <a:xfrm>
            <a:off x="5212141" y="237352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2</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C08C3964-6AF8-C17E-BED3-5A6FAA0CB693}"/>
              </a:ext>
            </a:extLst>
          </p:cNvPr>
          <p:cNvSpPr txBox="1"/>
          <p:nvPr/>
        </p:nvSpPr>
        <p:spPr>
          <a:xfrm>
            <a:off x="8990253"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3</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0E53A384-B7DA-5EED-EB88-6652868C47AB}"/>
              </a:ext>
            </a:extLst>
          </p:cNvPr>
          <p:cNvSpPr txBox="1"/>
          <p:nvPr/>
        </p:nvSpPr>
        <p:spPr>
          <a:xfrm>
            <a:off x="8990253"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6</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74EB0BFC-D1B0-20FC-5A1E-77FCBFF4DC64}"/>
              </a:ext>
            </a:extLst>
          </p:cNvPr>
          <p:cNvSpPr txBox="1"/>
          <p:nvPr/>
        </p:nvSpPr>
        <p:spPr>
          <a:xfrm>
            <a:off x="5212141"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rgbClr val="7030A0"/>
                </a:solidFill>
                <a:latin typeface="Segoe UI" panose="020B0502040204020203" pitchFamily="34" charset="0"/>
                <a:cs typeface="Segoe UI" panose="020B0502040204020203" pitchFamily="34" charset="0"/>
              </a:rPr>
              <a:t>Lesson 5</a:t>
            </a:r>
            <a:endParaRPr lang="en-US" dirty="0">
              <a:solidFill>
                <a:srgbClr val="1A1A1A"/>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8DCB5E00-CA19-73A7-1BA4-703619522708}"/>
              </a:ext>
            </a:extLst>
          </p:cNvPr>
          <p:cNvSpPr txBox="1"/>
          <p:nvPr/>
        </p:nvSpPr>
        <p:spPr>
          <a:xfrm>
            <a:off x="1434029"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chemeClr val="bg1">
                    <a:lumMod val="65000"/>
                  </a:schemeClr>
                </a:solidFill>
                <a:latin typeface="Segoe UI" panose="020B0502040204020203" pitchFamily="34" charset="0"/>
                <a:cs typeface="Segoe UI" panose="020B0502040204020203" pitchFamily="34" charset="0"/>
              </a:rPr>
              <a:t>Lesson 4</a:t>
            </a:r>
            <a:endParaRPr lang="en-US" dirty="0">
              <a:solidFill>
                <a:schemeClr val="bg1">
                  <a:lumMod val="65000"/>
                </a:schemeClr>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77337773-F127-019F-1508-D81636B6830C}"/>
              </a:ext>
            </a:extLst>
          </p:cNvPr>
          <p:cNvSpPr txBox="1"/>
          <p:nvPr/>
        </p:nvSpPr>
        <p:spPr>
          <a:xfrm>
            <a:off x="1181128" y="2761941"/>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Forming your team and choosing your problem.</a:t>
            </a:r>
          </a:p>
        </p:txBody>
      </p:sp>
      <p:sp>
        <p:nvSpPr>
          <p:cNvPr id="36" name="TextBox 35">
            <a:extLst>
              <a:ext uri="{FF2B5EF4-FFF2-40B4-BE49-F238E27FC236}">
                <a16:creationId xmlns:a16="http://schemas.microsoft.com/office/drawing/2014/main" id="{F9C4C9BB-5C8A-B740-5C0E-0F989B3A30A3}"/>
              </a:ext>
            </a:extLst>
          </p:cNvPr>
          <p:cNvSpPr txBox="1"/>
          <p:nvPr/>
        </p:nvSpPr>
        <p:spPr>
          <a:xfrm>
            <a:off x="1157255"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Becoming a team of AI inventors.</a:t>
            </a:r>
          </a:p>
        </p:txBody>
      </p:sp>
      <p:sp>
        <p:nvSpPr>
          <p:cNvPr id="37" name="TextBox 36">
            <a:extLst>
              <a:ext uri="{FF2B5EF4-FFF2-40B4-BE49-F238E27FC236}">
                <a16:creationId xmlns:a16="http://schemas.microsoft.com/office/drawing/2014/main" id="{802CA752-72FE-7E23-E8D6-9F4760BEDA5F}"/>
              </a:ext>
            </a:extLst>
          </p:cNvPr>
          <p:cNvSpPr txBox="1"/>
          <p:nvPr/>
        </p:nvSpPr>
        <p:spPr>
          <a:xfrm>
            <a:off x="4959240"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rgbClr val="7030A0"/>
                </a:solidFill>
                <a:latin typeface="Segoe UI" panose="020B0502040204020203" pitchFamily="34" charset="0"/>
                <a:cs typeface="Segoe UI" panose="020B0502040204020203" pitchFamily="34" charset="0"/>
              </a:rPr>
              <a:t>Making sure your AI is good and cyber secure.</a:t>
            </a:r>
            <a:endParaRPr lang="en-US" sz="1400" dirty="0">
              <a:solidFill>
                <a:srgbClr val="1A1A1A"/>
              </a:solidFill>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31236BCC-F239-8973-DEEA-2731B06BDDBD}"/>
              </a:ext>
            </a:extLst>
          </p:cNvPr>
          <p:cNvSpPr txBox="1"/>
          <p:nvPr/>
        </p:nvSpPr>
        <p:spPr>
          <a:xfrm>
            <a:off x="8681331" y="4853030"/>
            <a:ext cx="2409431"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Entering a great submission to Imagine Cup Junior.</a:t>
            </a:r>
          </a:p>
        </p:txBody>
      </p:sp>
      <p:sp>
        <p:nvSpPr>
          <p:cNvPr id="39" name="TextBox 38">
            <a:extLst>
              <a:ext uri="{FF2B5EF4-FFF2-40B4-BE49-F238E27FC236}">
                <a16:creationId xmlns:a16="http://schemas.microsoft.com/office/drawing/2014/main" id="{721481CE-14D0-D566-E7BB-F27BD7F5BE41}"/>
              </a:ext>
            </a:extLst>
          </p:cNvPr>
          <p:cNvSpPr txBox="1"/>
          <p:nvPr/>
        </p:nvSpPr>
        <p:spPr>
          <a:xfrm>
            <a:off x="8737352" y="2761941"/>
            <a:ext cx="235341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Learning about generative AI.</a:t>
            </a:r>
          </a:p>
        </p:txBody>
      </p:sp>
      <p:sp>
        <p:nvSpPr>
          <p:cNvPr id="40" name="TextBox 39">
            <a:extLst>
              <a:ext uri="{FF2B5EF4-FFF2-40B4-BE49-F238E27FC236}">
                <a16:creationId xmlns:a16="http://schemas.microsoft.com/office/drawing/2014/main" id="{A8283AEB-0757-840E-78FE-3FB03C4BA2A7}"/>
              </a:ext>
            </a:extLst>
          </p:cNvPr>
          <p:cNvSpPr txBox="1"/>
          <p:nvPr/>
        </p:nvSpPr>
        <p:spPr>
          <a:xfrm>
            <a:off x="4959240" y="2725808"/>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chemeClr val="bg1">
                    <a:lumMod val="65000"/>
                  </a:schemeClr>
                </a:solidFill>
                <a:latin typeface="Segoe UI" panose="020B0502040204020203" pitchFamily="34" charset="0"/>
                <a:cs typeface="Segoe UI" panose="020B0502040204020203" pitchFamily="34" charset="0"/>
              </a:rPr>
              <a:t>Learning about how AI works.</a:t>
            </a:r>
          </a:p>
        </p:txBody>
      </p:sp>
      <p:pic>
        <p:nvPicPr>
          <p:cNvPr id="4" name="Picture 3">
            <a:extLst>
              <a:ext uri="{FF2B5EF4-FFF2-40B4-BE49-F238E27FC236}">
                <a16:creationId xmlns:a16="http://schemas.microsoft.com/office/drawing/2014/main" id="{396D1120-642E-4D06-8B15-BD3AE26ECEA6}"/>
              </a:ext>
            </a:extLst>
          </p:cNvPr>
          <p:cNvPicPr>
            <a:picLocks noChangeAspect="1"/>
          </p:cNvPicPr>
          <p:nvPr/>
        </p:nvPicPr>
        <p:blipFill>
          <a:blip r:embed="rId8"/>
          <a:stretch>
            <a:fillRect/>
          </a:stretch>
        </p:blipFill>
        <p:spPr>
          <a:xfrm>
            <a:off x="5656483" y="3675372"/>
            <a:ext cx="902904" cy="861636"/>
          </a:xfrm>
          <a:prstGeom prst="rect">
            <a:avLst/>
          </a:prstGeom>
        </p:spPr>
      </p:pic>
    </p:spTree>
    <p:extLst>
      <p:ext uri="{BB962C8B-B14F-4D97-AF65-F5344CB8AC3E}">
        <p14:creationId xmlns:p14="http://schemas.microsoft.com/office/powerpoint/2010/main" val="241444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2C1A-FE2F-48F8-B3FF-6E64FDBF230F}"/>
              </a:ext>
            </a:extLst>
          </p:cNvPr>
          <p:cNvSpPr>
            <a:spLocks noGrp="1"/>
          </p:cNvSpPr>
          <p:nvPr>
            <p:ph type="title"/>
          </p:nvPr>
        </p:nvSpPr>
        <p:spPr/>
        <p:txBody>
          <a:bodyPr/>
          <a:lstStyle/>
          <a:p>
            <a:r>
              <a:rPr lang="en-US">
                <a:cs typeface="Segoe UI"/>
              </a:rPr>
              <a:t>Submission Tips</a:t>
            </a:r>
            <a:endParaRPr lang="en-US"/>
          </a:p>
        </p:txBody>
      </p:sp>
      <p:sp>
        <p:nvSpPr>
          <p:cNvPr id="3" name="Text Placeholder 2">
            <a:extLst>
              <a:ext uri="{FF2B5EF4-FFF2-40B4-BE49-F238E27FC236}">
                <a16:creationId xmlns:a16="http://schemas.microsoft.com/office/drawing/2014/main" id="{AEAA7E1F-2D9D-4A6D-B6DB-2B827148DAAC}"/>
              </a:ext>
            </a:extLst>
          </p:cNvPr>
          <p:cNvSpPr>
            <a:spLocks noGrp="1"/>
          </p:cNvSpPr>
          <p:nvPr>
            <p:ph type="body" sz="quarter" idx="12"/>
          </p:nvPr>
        </p:nvSpPr>
        <p:spPr>
          <a:xfrm>
            <a:off x="585216" y="3876380"/>
            <a:ext cx="9842499" cy="2228302"/>
          </a:xfrm>
        </p:spPr>
        <p:txBody>
          <a:bodyPr vert="horz" wrap="square" lIns="0" tIns="0" rIns="0" bIns="0" rtlCol="0" anchor="t">
            <a:spAutoFit/>
          </a:bodyPr>
          <a:lstStyle/>
          <a:p>
            <a:pPr marL="342900" indent="-342900">
              <a:buFontTx/>
              <a:buChar char="-"/>
            </a:pPr>
            <a:r>
              <a:rPr lang="en-US" dirty="0">
                <a:solidFill>
                  <a:schemeClr val="tx1"/>
                </a:solidFill>
                <a:cs typeface="Segoe UI Semilight"/>
              </a:rPr>
              <a:t>Imagine Cup Junior is about applying the worlds most powerful technology to to do </a:t>
            </a:r>
            <a:r>
              <a:rPr lang="en-US" i="1" dirty="0">
                <a:solidFill>
                  <a:schemeClr val="tx1"/>
                </a:solidFill>
                <a:cs typeface="Segoe UI Semilight"/>
              </a:rPr>
              <a:t>good</a:t>
            </a:r>
            <a:r>
              <a:rPr lang="en-US" dirty="0">
                <a:solidFill>
                  <a:schemeClr val="tx1"/>
                </a:solidFill>
                <a:cs typeface="Segoe UI Semilight"/>
              </a:rPr>
              <a:t> and help solve social and environmental challenges. And it’s important to keep users and information safe</a:t>
            </a:r>
            <a:r>
              <a:rPr lang="en-US" i="1" dirty="0">
                <a:solidFill>
                  <a:schemeClr val="tx1"/>
                </a:solidFill>
                <a:cs typeface="Segoe UI Semilight"/>
              </a:rPr>
              <a:t>. </a:t>
            </a:r>
            <a:r>
              <a:rPr lang="en-US" dirty="0">
                <a:solidFill>
                  <a:schemeClr val="tx1"/>
                </a:solidFill>
                <a:cs typeface="Segoe UI Semilight"/>
              </a:rPr>
              <a:t>To do well in the ethics and cybersecurity section you need to: </a:t>
            </a:r>
          </a:p>
          <a:p>
            <a:pPr marL="942975" lvl="2" indent="-285750">
              <a:buFontTx/>
              <a:buChar char="-"/>
            </a:pPr>
            <a:r>
              <a:rPr lang="en-US" sz="1800" dirty="0">
                <a:solidFill>
                  <a:schemeClr val="tx1"/>
                </a:solidFill>
                <a:cs typeface="Segoe UI Semilight"/>
              </a:rPr>
              <a:t>Identify possible negative impacts with your idea and innovate improvements. </a:t>
            </a:r>
          </a:p>
          <a:p>
            <a:pPr marL="942975" lvl="2" indent="-285750">
              <a:buFontTx/>
              <a:buChar char="-"/>
            </a:pPr>
            <a:r>
              <a:rPr lang="en-US" sz="1800" dirty="0">
                <a:solidFill>
                  <a:schemeClr val="tx1"/>
                </a:solidFill>
                <a:cs typeface="Segoe UI Semilight"/>
              </a:rPr>
              <a:t>Convince the judges that you have met the AI ethical principles.</a:t>
            </a:r>
          </a:p>
          <a:p>
            <a:pPr marL="942975" lvl="2" indent="-285750">
              <a:buFontTx/>
              <a:buChar char="-"/>
            </a:pPr>
            <a:r>
              <a:rPr lang="en-US" sz="1800" dirty="0">
                <a:solidFill>
                  <a:schemeClr val="tx1"/>
                </a:solidFill>
                <a:cs typeface="Segoe UI Semilight"/>
              </a:rPr>
              <a:t>Identify how your team will reduce cybersecurity risks.</a:t>
            </a:r>
          </a:p>
        </p:txBody>
      </p:sp>
    </p:spTree>
    <p:extLst>
      <p:ext uri="{BB962C8B-B14F-4D97-AF65-F5344CB8AC3E}">
        <p14:creationId xmlns:p14="http://schemas.microsoft.com/office/powerpoint/2010/main" val="2519171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04B4D5-E0E6-4A18-8410-E7CAD5071C39}"/>
              </a:ext>
            </a:extLst>
          </p:cNvPr>
          <p:cNvSpPr>
            <a:spLocks noGrp="1"/>
          </p:cNvSpPr>
          <p:nvPr>
            <p:ph type="title"/>
          </p:nvPr>
        </p:nvSpPr>
        <p:spPr>
          <a:xfrm>
            <a:off x="1418522" y="1541622"/>
            <a:ext cx="5918071" cy="3056785"/>
          </a:xfrm>
        </p:spPr>
        <p:txBody>
          <a:bodyPr vert="horz" lIns="91440" tIns="45720" rIns="91440" bIns="45720" rtlCol="0" anchor="ctr">
            <a:normAutofit/>
          </a:bodyPr>
          <a:lstStyle/>
          <a:p>
            <a:pPr defTabSz="914400">
              <a:lnSpc>
                <a:spcPct val="90000"/>
              </a:lnSpc>
            </a:pPr>
            <a:r>
              <a:rPr lang="en-US" sz="2000" b="1">
                <a:solidFill>
                  <a:srgbClr val="7030A0"/>
                </a:solidFill>
                <a:ea typeface="+mj-ea"/>
                <a:cs typeface="Segoe UI Semibold"/>
              </a:rPr>
              <a:t>What do you think are some really great things that technology has brought to the world in recent history? What do you think have been the biggest, most positive or important technological shifts so far this century?</a:t>
            </a:r>
          </a:p>
        </p:txBody>
      </p:sp>
      <p:sp>
        <p:nvSpPr>
          <p:cNvPr id="9" name="Title 1">
            <a:extLst>
              <a:ext uri="{FF2B5EF4-FFF2-40B4-BE49-F238E27FC236}">
                <a16:creationId xmlns:a16="http://schemas.microsoft.com/office/drawing/2014/main" id="{BD1E3CF9-9211-4717-B0CA-7800782D165D}"/>
              </a:ext>
            </a:extLst>
          </p:cNvPr>
          <p:cNvSpPr txBox="1">
            <a:spLocks/>
          </p:cNvSpPr>
          <p:nvPr/>
        </p:nvSpPr>
        <p:spPr>
          <a:xfrm>
            <a:off x="7584621" y="161837"/>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a:solidFill>
                  <a:srgbClr val="7030A0"/>
                </a:solidFill>
                <a:ea typeface="+mj-ea"/>
                <a:cs typeface="+mj-cs"/>
              </a:rPr>
              <a:t>Rapid Reflection</a:t>
            </a:r>
            <a:endParaRPr lang="en-US" sz="4400" b="1">
              <a:solidFill>
                <a:srgbClr val="7030A0"/>
              </a:solidFill>
              <a:ea typeface="+mj-ea"/>
              <a:cs typeface="Segoe UI Semibold"/>
            </a:endParaRPr>
          </a:p>
        </p:txBody>
      </p:sp>
      <p:pic>
        <p:nvPicPr>
          <p:cNvPr id="10" name="Timer Two Minute.m4v" descr="Timer Two Minute.m4v">
            <a:extLst>
              <a:ext uri="{FF2B5EF4-FFF2-40B4-BE49-F238E27FC236}">
                <a16:creationId xmlns:a16="http://schemas.microsoft.com/office/drawing/2014/main" id="{3BC6A1E2-3B53-4390-BD1F-39EE8024DFDA}"/>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8520615" y="2591843"/>
            <a:ext cx="2097248" cy="956345"/>
          </a:xfrm>
          <a:prstGeom prst="rect">
            <a:avLst/>
          </a:prstGeom>
          <a:ln w="12700">
            <a:miter lim="400000"/>
          </a:ln>
        </p:spPr>
      </p:pic>
    </p:spTree>
    <p:extLst>
      <p:ext uri="{BB962C8B-B14F-4D97-AF65-F5344CB8AC3E}">
        <p14:creationId xmlns:p14="http://schemas.microsoft.com/office/powerpoint/2010/main" val="1379110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a:solidFill>
                  <a:srgbClr val="7030A0"/>
                </a:solidFill>
                <a:ea typeface="+mj-ea"/>
                <a:cs typeface="+mj-cs"/>
              </a:rPr>
              <a:t>Anticipating and Mitigating Negative Impacts</a:t>
            </a:r>
            <a:endParaRPr lang="en-US" sz="440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687287" y="1435100"/>
            <a:ext cx="5856328" cy="3299835"/>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678346" y="4912468"/>
            <a:ext cx="8825872" cy="892552"/>
          </a:xfrm>
          <a:prstGeom prst="rect">
            <a:avLst/>
          </a:prstGeom>
          <a:noFill/>
        </p:spPr>
        <p:txBody>
          <a:bodyPr wrap="square" lIns="0" tIns="0" rIns="0" bIns="0" rtlCol="0">
            <a:spAutoFit/>
          </a:bodyPr>
          <a:lstStyle/>
          <a:p>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Anticipating and Mitigating Negative Impacts | </a:t>
            </a:r>
            <a:r>
              <a:rPr lang="en-US" sz="1800" u="sng">
                <a:solidFill>
                  <a:srgbClr val="0000FF"/>
                </a:solidFill>
                <a:effectLst/>
                <a:latin typeface="Calibri" panose="020F0502020204030204" pitchFamily="34" charset="0"/>
                <a:ea typeface="Calibri" panose="020F0502020204030204" pitchFamily="34" charset="0"/>
                <a:hlinkClick r:id="rId4"/>
              </a:rPr>
              <a:t>https://youtu.be/ZvWeTBHHkKg</a:t>
            </a:r>
            <a:endParaRPr lang="en-US" sz="180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27540259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43123" y="1964805"/>
            <a:ext cx="6517335"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4000" b="1">
                <a:solidFill>
                  <a:srgbClr val="7030A0"/>
                </a:solidFill>
                <a:ea typeface="+mj-ea"/>
                <a:cs typeface="+mj-cs"/>
              </a:rPr>
              <a:t>Sprint One – Identifying negative impacts.  </a:t>
            </a:r>
            <a:endParaRPr lang="en-US" sz="4000" b="1">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629053" y="3759882"/>
            <a:ext cx="5466947" cy="2308324"/>
          </a:xfrm>
          <a:prstGeom prst="rect">
            <a:avLst/>
          </a:prstGeom>
        </p:spPr>
        <p:txBody>
          <a:bodyPr wrap="square" lIns="91440" tIns="45720" rIns="91440" bIns="45720" anchor="t">
            <a:spAutoFit/>
          </a:bodyPr>
          <a:lstStyle/>
          <a:p>
            <a:r>
              <a:rPr lang="en-AU" sz="1800">
                <a:solidFill>
                  <a:srgbClr val="7030A0"/>
                </a:solidFill>
              </a:rPr>
              <a:t>Goals: </a:t>
            </a:r>
          </a:p>
          <a:p>
            <a:pPr marL="285750" indent="-285750">
              <a:buFontTx/>
              <a:buChar char="-"/>
            </a:pPr>
            <a:endParaRPr lang="en-AU" sz="1800">
              <a:solidFill>
                <a:srgbClr val="7030A0"/>
              </a:solidFill>
            </a:endParaRPr>
          </a:p>
          <a:p>
            <a:pPr marL="285750" indent="-285750">
              <a:buFontTx/>
              <a:buChar char="-"/>
            </a:pPr>
            <a:r>
              <a:rPr lang="en-AU" sz="1800">
                <a:solidFill>
                  <a:srgbClr val="7030A0"/>
                </a:solidFill>
              </a:rPr>
              <a:t>As a team, identify any negative impacts your idea could have. Make improvements to minimize negative impacts. </a:t>
            </a:r>
            <a:endParaRPr lang="en-AU" sz="1800">
              <a:solidFill>
                <a:srgbClr val="7030A0"/>
              </a:solidFill>
              <a:cs typeface="Segoe UI"/>
            </a:endParaRPr>
          </a:p>
          <a:p>
            <a:pPr marL="285750" indent="-285750">
              <a:buFontTx/>
              <a:buChar char="-"/>
            </a:pPr>
            <a:r>
              <a:rPr lang="en-AU" sz="1800">
                <a:solidFill>
                  <a:srgbClr val="7030A0"/>
                </a:solidFill>
                <a:cs typeface="Segoe UI"/>
              </a:rPr>
              <a:t>Maybe some of these are small issues, maybe some of them are much larger. As a team, see what you can uncover.</a:t>
            </a:r>
          </a:p>
        </p:txBody>
      </p:sp>
      <p:sp>
        <p:nvSpPr>
          <p:cNvPr id="13" name="Rectangle 12">
            <a:extLst>
              <a:ext uri="{FF2B5EF4-FFF2-40B4-BE49-F238E27FC236}">
                <a16:creationId xmlns:a16="http://schemas.microsoft.com/office/drawing/2014/main" id="{80BDC46F-3C37-4056-BF52-D63B0D5C5308}"/>
              </a:ext>
            </a:extLst>
          </p:cNvPr>
          <p:cNvSpPr/>
          <p:nvPr/>
        </p:nvSpPr>
        <p:spPr>
          <a:xfrm>
            <a:off x="6860458" y="4191081"/>
            <a:ext cx="4225780" cy="1477328"/>
          </a:xfrm>
          <a:prstGeom prst="rect">
            <a:avLst/>
          </a:prstGeom>
        </p:spPr>
        <p:txBody>
          <a:bodyPr wrap="square" lIns="91440" tIns="45720" rIns="91440" bIns="45720" anchor="t">
            <a:spAutoFit/>
          </a:bodyPr>
          <a:lstStyle/>
          <a:p>
            <a:r>
              <a:rPr lang="en-AU" sz="1800">
                <a:solidFill>
                  <a:srgbClr val="7030A0"/>
                </a:solidFill>
              </a:rPr>
              <a:t>Hints: </a:t>
            </a:r>
          </a:p>
          <a:p>
            <a:pPr marL="285750" indent="-285750">
              <a:buFontTx/>
              <a:buChar char="-"/>
            </a:pPr>
            <a:endParaRPr lang="en-AU" sz="1800">
              <a:solidFill>
                <a:srgbClr val="7030A0"/>
              </a:solidFill>
            </a:endParaRPr>
          </a:p>
          <a:p>
            <a:pPr algn="ctr">
              <a:lnSpc>
                <a:spcPct val="90000"/>
              </a:lnSpc>
              <a:spcAft>
                <a:spcPts val="600"/>
              </a:spcAft>
            </a:pPr>
            <a:r>
              <a:rPr lang="en-US" sz="1200">
                <a:cs typeface="Segoe UI"/>
              </a:rPr>
              <a:t>Some questions you might ask as a team when identifying negative impacts might be ‘how could our idea affect the environment?’, ‘could our idea be taken and used in a negative way?’, Are there any changes you can make to minimize the negative impacts of your idea? </a:t>
            </a:r>
          </a:p>
        </p:txBody>
      </p:sp>
      <p:pic>
        <p:nvPicPr>
          <p:cNvPr id="14" name="Timer Ten Minute.m4v" descr="Timer Ten Minute.m4v">
            <a:extLst>
              <a:ext uri="{FF2B5EF4-FFF2-40B4-BE49-F238E27FC236}">
                <a16:creationId xmlns:a16="http://schemas.microsoft.com/office/drawing/2014/main" id="{0BE25181-4754-4523-8A41-ACE3BD5BDCDC}"/>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8386" r="49327" b="28489"/>
          <a:stretch/>
        </p:blipFill>
        <p:spPr>
          <a:xfrm>
            <a:off x="7619587" y="2694480"/>
            <a:ext cx="2306914" cy="1065402"/>
          </a:xfrm>
          <a:prstGeom prst="rect">
            <a:avLst/>
          </a:prstGeom>
          <a:ln w="12700">
            <a:miter lim="400000"/>
          </a:ln>
        </p:spPr>
      </p:pic>
      <p:sp>
        <p:nvSpPr>
          <p:cNvPr id="2" name="Title 1">
            <a:extLst>
              <a:ext uri="{FF2B5EF4-FFF2-40B4-BE49-F238E27FC236}">
                <a16:creationId xmlns:a16="http://schemas.microsoft.com/office/drawing/2014/main" id="{553A2B81-6016-CA0A-A995-BC88FDA45102}"/>
              </a:ext>
            </a:extLst>
          </p:cNvPr>
          <p:cNvSpPr txBox="1">
            <a:spLocks/>
          </p:cNvSpPr>
          <p:nvPr/>
        </p:nvSpPr>
        <p:spPr>
          <a:xfrm>
            <a:off x="319783" y="-195267"/>
            <a:ext cx="1497621"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accent1"/>
                </a:solidFill>
                <a:ea typeface="+mj-ea"/>
                <a:cs typeface="+mj-cs"/>
              </a:rPr>
              <a:t>Sprint 1</a:t>
            </a:r>
            <a:endParaRPr lang="en-US" sz="1400" b="1">
              <a:solidFill>
                <a:schemeClr val="accent1"/>
              </a:solidFill>
              <a:ea typeface="+mj-ea"/>
              <a:cs typeface="Segoe UI Semibold"/>
            </a:endParaRPr>
          </a:p>
          <a:p>
            <a:pPr defTabSz="914400"/>
            <a:r>
              <a:rPr lang="en-US" sz="1400" b="1">
                <a:solidFill>
                  <a:schemeClr val="accent1"/>
                </a:solidFill>
                <a:ea typeface="+mj-ea"/>
                <a:cs typeface="Segoe UI Semibold"/>
              </a:rPr>
              <a:t>Identifying Negative Impacts</a:t>
            </a:r>
          </a:p>
          <a:p>
            <a:pPr defTabSz="914400"/>
            <a:endParaRPr lang="en-US" sz="1400" b="1">
              <a:solidFill>
                <a:schemeClr val="accent1"/>
              </a:solidFill>
              <a:ea typeface="+mj-ea"/>
              <a:cs typeface="Segoe UI Semibold"/>
            </a:endParaRPr>
          </a:p>
        </p:txBody>
      </p:sp>
      <p:sp>
        <p:nvSpPr>
          <p:cNvPr id="3" name="Title 1">
            <a:extLst>
              <a:ext uri="{FF2B5EF4-FFF2-40B4-BE49-F238E27FC236}">
                <a16:creationId xmlns:a16="http://schemas.microsoft.com/office/drawing/2014/main" id="{C5CAAAF7-DAFF-3BFB-6824-BD7FBC0279BF}"/>
              </a:ext>
            </a:extLst>
          </p:cNvPr>
          <p:cNvSpPr txBox="1">
            <a:spLocks/>
          </p:cNvSpPr>
          <p:nvPr/>
        </p:nvSpPr>
        <p:spPr>
          <a:xfrm>
            <a:off x="1817405" y="-258242"/>
            <a:ext cx="2519075"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a:solidFill>
                  <a:schemeClr val="bg1">
                    <a:lumMod val="65000"/>
                  </a:schemeClr>
                </a:solidFill>
                <a:ea typeface="+mj-ea"/>
                <a:cs typeface="+mj-cs"/>
              </a:rPr>
              <a:t>Sprint 2</a:t>
            </a:r>
            <a:endParaRPr lang="en-US" sz="1400" b="1">
              <a:solidFill>
                <a:schemeClr val="bg1">
                  <a:lumMod val="65000"/>
                </a:schemeClr>
              </a:solidFill>
              <a:ea typeface="+mj-ea"/>
              <a:cs typeface="Segoe UI Semibold"/>
            </a:endParaRPr>
          </a:p>
          <a:p>
            <a:pPr defTabSz="914400"/>
            <a:r>
              <a:rPr lang="en-US" sz="1400" b="1">
                <a:solidFill>
                  <a:schemeClr val="bg1">
                    <a:lumMod val="65000"/>
                  </a:schemeClr>
                </a:solidFill>
                <a:ea typeface="+mj-ea"/>
                <a:cs typeface="+mj-cs"/>
              </a:rPr>
              <a:t>Making your AI Ethical and Cyber Secure </a:t>
            </a:r>
            <a:endParaRPr lang="en-US" sz="1400" b="1">
              <a:solidFill>
                <a:schemeClr val="bg1">
                  <a:lumMod val="65000"/>
                </a:schemeClr>
              </a:solidFill>
              <a:ea typeface="+mj-ea"/>
              <a:cs typeface="Segoe UI Semibold"/>
            </a:endParaRPr>
          </a:p>
        </p:txBody>
      </p:sp>
    </p:spTree>
    <p:extLst>
      <p:ext uri="{BB962C8B-B14F-4D97-AF65-F5344CB8AC3E}">
        <p14:creationId xmlns:p14="http://schemas.microsoft.com/office/powerpoint/2010/main" val="58514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500482" y="762215"/>
            <a:ext cx="7388119" cy="1692794"/>
          </a:xfrm>
        </p:spPr>
        <p:txBody>
          <a:bodyPr vert="horz" lIns="91440" tIns="45720" rIns="91440" bIns="45720" rtlCol="0" anchor="ctr">
            <a:normAutofit/>
          </a:bodyPr>
          <a:lstStyle/>
          <a:p>
            <a:pPr defTabSz="914400">
              <a:lnSpc>
                <a:spcPct val="90000"/>
              </a:lnSpc>
            </a:pPr>
            <a:r>
              <a:rPr lang="en-US" sz="4400" b="1" dirty="0">
                <a:solidFill>
                  <a:srgbClr val="7030A0"/>
                </a:solidFill>
                <a:ea typeface="+mj-ea"/>
                <a:cs typeface="+mj-cs"/>
              </a:rPr>
              <a:t>Microsoft’s AI Principles</a:t>
            </a:r>
            <a:endParaRPr lang="en-US" dirty="0">
              <a:ea typeface="+mj-ea"/>
            </a:endParaRPr>
          </a:p>
        </p:txBody>
      </p:sp>
      <p:cxnSp>
        <p:nvCxnSpPr>
          <p:cNvPr id="7"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1B14DA8-B7E7-4699-9BE0-9AF1D8CF2C2C}"/>
              </a:ext>
            </a:extLst>
          </p:cNvPr>
          <p:cNvSpPr txBox="1"/>
          <p:nvPr/>
        </p:nvSpPr>
        <p:spPr>
          <a:xfrm>
            <a:off x="543117" y="1887081"/>
            <a:ext cx="5184529" cy="113596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1800" i="1">
                <a:cs typeface="Segoe UI"/>
              </a:rPr>
              <a:t>Microsoft's AI for Good Ethical Principles </a:t>
            </a:r>
          </a:p>
        </p:txBody>
      </p:sp>
      <p:sp>
        <p:nvSpPr>
          <p:cNvPr id="3" name="TextBox 2">
            <a:extLst>
              <a:ext uri="{FF2B5EF4-FFF2-40B4-BE49-F238E27FC236}">
                <a16:creationId xmlns:a16="http://schemas.microsoft.com/office/drawing/2014/main" id="{17DE601B-C190-4510-9E37-3C6BB94F907F}"/>
              </a:ext>
            </a:extLst>
          </p:cNvPr>
          <p:cNvSpPr txBox="1"/>
          <p:nvPr/>
        </p:nvSpPr>
        <p:spPr>
          <a:xfrm>
            <a:off x="542305" y="2737483"/>
            <a:ext cx="5972357" cy="2991957"/>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2400" dirty="0">
                <a:cs typeface="Segoe UI"/>
              </a:rPr>
              <a:t>Microsoft has 6 ethical principles that help AI inventors to create technology that is positive for the world. </a:t>
            </a:r>
            <a:r>
              <a:rPr lang="en-US" sz="2400">
                <a:cs typeface="Segoe UI"/>
              </a:rPr>
              <a:t>You will receive points the more that you can show that your AI concept aligns with these. </a:t>
            </a:r>
            <a:r>
              <a:rPr lang="en-US" sz="2400" dirty="0">
                <a:cs typeface="Segoe UI"/>
              </a:rPr>
              <a:t>Let's check them out! </a:t>
            </a:r>
            <a:endParaRPr lang="en-US" sz="2400" dirty="0">
              <a:solidFill>
                <a:srgbClr val="1A1A1A"/>
              </a:solidFill>
              <a:cs typeface="Segoe UI"/>
            </a:endParaRPr>
          </a:p>
          <a:p>
            <a:pPr defTabSz="914400">
              <a:lnSpc>
                <a:spcPct val="90000"/>
              </a:lnSpc>
              <a:spcAft>
                <a:spcPts val="600"/>
              </a:spcAft>
            </a:pPr>
            <a:endParaRPr lang="en-US" sz="1600" i="1" dirty="0">
              <a:solidFill>
                <a:schemeClr val="accent1"/>
              </a:solidFill>
              <a:cs typeface="Segoe UI"/>
            </a:endParaRPr>
          </a:p>
        </p:txBody>
      </p:sp>
      <p:pic>
        <p:nvPicPr>
          <p:cNvPr id="5" name="Picture 5" descr="A group of people sitting on a bench&#10;&#10;Description automatically generated">
            <a:extLst>
              <a:ext uri="{FF2B5EF4-FFF2-40B4-BE49-F238E27FC236}">
                <a16:creationId xmlns:a16="http://schemas.microsoft.com/office/drawing/2014/main" id="{DB36108F-BC5A-414A-B032-47328D640106}"/>
              </a:ext>
            </a:extLst>
          </p:cNvPr>
          <p:cNvPicPr>
            <a:picLocks noChangeAspect="1"/>
          </p:cNvPicPr>
          <p:nvPr/>
        </p:nvPicPr>
        <p:blipFill rotWithShape="1">
          <a:blip r:embed="rId3"/>
          <a:srcRect l="20671" t="-2202" r="36505" b="-2720"/>
          <a:stretch/>
        </p:blipFill>
        <p:spPr>
          <a:xfrm>
            <a:off x="8091352" y="-193446"/>
            <a:ext cx="4101390" cy="6053632"/>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9844946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a:solidFill>
                  <a:srgbClr val="7030A0"/>
                </a:solidFill>
                <a:ea typeface="+mj-ea"/>
                <a:cs typeface="+mj-cs"/>
              </a:rPr>
              <a:t>Responsible AI</a:t>
            </a:r>
            <a:endParaRPr lang="en-US" sz="440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rcRect/>
          <a:stretch/>
        </p:blipFill>
        <p:spPr>
          <a:xfrm>
            <a:off x="687287" y="1435100"/>
            <a:ext cx="5856328" cy="3299835"/>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678346" y="4912468"/>
            <a:ext cx="7440975" cy="892552"/>
          </a:xfrm>
          <a:prstGeom prst="rect">
            <a:avLst/>
          </a:prstGeom>
          <a:noFill/>
        </p:spPr>
        <p:txBody>
          <a:bodyPr wrap="square" lIns="0" tIns="0" rIns="0" bIns="0" rtlCol="0">
            <a:spAutoFit/>
          </a:bodyPr>
          <a:lstStyle/>
          <a:p>
            <a:pPr marL="0" marR="0">
              <a:spcBef>
                <a:spcPts val="0"/>
              </a:spcBef>
              <a:spcAft>
                <a:spcPts val="0"/>
              </a:spcAft>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Responsible AI | </a:t>
            </a:r>
            <a:r>
              <a:rPr lang="en-US" sz="1800" u="sng">
                <a:solidFill>
                  <a:srgbClr val="0000FF"/>
                </a:solidFill>
                <a:effectLst/>
                <a:latin typeface="Calibri" panose="020F0502020204030204" pitchFamily="34" charset="0"/>
                <a:ea typeface="Calibri" panose="020F0502020204030204" pitchFamily="34" charset="0"/>
                <a:hlinkClick r:id="rId4"/>
              </a:rPr>
              <a:t>https://youtu.be/KOT8sydez7c</a:t>
            </a:r>
            <a:endParaRPr lang="en-US" sz="1800">
              <a:effectLst/>
              <a:latin typeface="Calibri" panose="020F0502020204030204" pitchFamily="34" charset="0"/>
              <a:ea typeface="Calibri" panose="020F050202020403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Calibri" panose="020F0502020204030204" pitchFamily="34" charset="0"/>
              <a:ea typeface="Calibri" panose="020F050202020403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3725309553"/>
      </p:ext>
    </p:extLst>
  </p:cSld>
  <p:clrMapOvr>
    <a:masterClrMapping/>
  </p:clrMapOvr>
  <p:transition>
    <p:fade/>
  </p:transition>
</p:sld>
</file>

<file path=ppt/theme/theme1.xml><?xml version="1.0" encoding="utf-8"?>
<a:theme xmlns:a="http://schemas.openxmlformats.org/drawingml/2006/main" name="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2.xml><?xml version="1.0" encoding="utf-8"?>
<a:theme xmlns:a="http://schemas.openxmlformats.org/drawingml/2006/main" name="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1EBA41DF053A42A565843FD735DB52" ma:contentTypeVersion="25" ma:contentTypeDescription="Create a new document." ma:contentTypeScope="" ma:versionID="0e1a8ad2d25ca157b2cf976d1d90a3bb">
  <xsd:schema xmlns:xsd="http://www.w3.org/2001/XMLSchema" xmlns:xs="http://www.w3.org/2001/XMLSchema" xmlns:p="http://schemas.microsoft.com/office/2006/metadata/properties" xmlns:ns1="http://schemas.microsoft.com/sharepoint/v3" xmlns:ns2="c5c3cf17-c142-4642-88c2-c5ea90bebaae" xmlns:ns3="f25c4f94-4741-42a3-bc26-503ccc90049e" xmlns:ns4="230e9df3-be65-4c73-a93b-d1236ebd677e" targetNamespace="http://schemas.microsoft.com/office/2006/metadata/properties" ma:root="true" ma:fieldsID="6d97f605a584ba84b70e5fd8ff343b9a" ns1:_="" ns2:_="" ns3:_="" ns4:_="">
    <xsd:import namespace="http://schemas.microsoft.com/sharepoint/v3"/>
    <xsd:import namespace="c5c3cf17-c142-4642-88c2-c5ea90bebaae"/>
    <xsd:import namespace="f25c4f94-4741-42a3-bc26-503ccc90049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EventHashCode" minOccurs="0"/>
                <xsd:element ref="ns2:MediaServiceGenerationTime" minOccurs="0"/>
                <xsd:element ref="ns2:MediaServiceLocation" minOccurs="0"/>
                <xsd:element ref="ns2:MediaServiceOCR" minOccurs="0"/>
                <xsd:element ref="ns2:MediaServiceAutoKeyPoints" minOccurs="0"/>
                <xsd:element ref="ns2:MediaServiceKeyPoints" minOccurs="0"/>
                <xsd:element ref="ns2:MediaServiceTranscript"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Grou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c3cf17-c142-4642-88c2-c5ea90bebaa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2" nillable="true" ma:displayName="MediaServiceTranscript" ma:hidden="true" ma:internalName="MediaServiceTranscript" ma:readOnly="false">
      <xsd:simpleType>
        <xsd:restriction base="dms:Note"/>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Group" ma:index="32" nillable="true" ma:displayName="Group" ma:format="Dropdown" ma:internalName="Group">
      <xsd:simpleType>
        <xsd:restriction base="dms:Choice">
          <xsd:enumeration value="FY24"/>
          <xsd:enumeration value="FY23"/>
          <xsd:enumeration value="Archived"/>
        </xsd:restriction>
      </xsd:simpleType>
    </xsd:element>
  </xsd:schema>
  <xsd:schema xmlns:xsd="http://www.w3.org/2001/XMLSchema" xmlns:xs="http://www.w3.org/2001/XMLSchema" xmlns:dms="http://schemas.microsoft.com/office/2006/documentManagement/types" xmlns:pc="http://schemas.microsoft.com/office/infopath/2007/PartnerControls" targetNamespace="f25c4f94-4741-42a3-bc26-503ccc90049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6bab8541-4f9b-44c9-9e70-96bd37a5eeb9}" ma:internalName="TaxCatchAll" ma:showField="CatchAllData" ma:web="f25c4f94-4741-42a3-bc26-503ccc9004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5c3cf17-c142-4642-88c2-c5ea90bebaae">
      <Terms xmlns="http://schemas.microsoft.com/office/infopath/2007/PartnerControls"/>
    </lcf76f155ced4ddcb4097134ff3c332f>
    <TaxCatchAll xmlns="230e9df3-be65-4c73-a93b-d1236ebd677e" xsi:nil="true"/>
    <MediaServiceTranscript xmlns="c5c3cf17-c142-4642-88c2-c5ea90bebaae" xsi:nil="true"/>
    <MediaServiceKeyPoints xmlns="c5c3cf17-c142-4642-88c2-c5ea90bebaae" xsi:nil="true"/>
    <Group xmlns="c5c3cf17-c142-4642-88c2-c5ea90bebaa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CF669E-F614-44B4-BE68-10E2CA50B358}"/>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terms/"/>
    <ds:schemaRef ds:uri="http://schemas.microsoft.com/sharepoint/v3"/>
    <ds:schemaRef ds:uri="http://schemas.microsoft.com/office/2006/metadata/properties"/>
    <ds:schemaRef ds:uri="http://schemas.microsoft.com/office/2006/documentManagement/types"/>
    <ds:schemaRef ds:uri="http://www.w3.org/XML/1998/namespace"/>
    <ds:schemaRef ds:uri="bcf83094-83c8-4828-8d1d-23723145b1f3"/>
    <ds:schemaRef ds:uri="http://purl.org/dc/dcmitype/"/>
    <ds:schemaRef ds:uri="919e706f-a5fe-4621-aeda-dd6a2c771a0e"/>
    <ds:schemaRef ds:uri="http://schemas.microsoft.com/office/infopath/2007/PartnerControls"/>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21</TotalTime>
  <Words>2735</Words>
  <Application>Microsoft Macintosh PowerPoint</Application>
  <PresentationFormat>Widescreen</PresentationFormat>
  <Paragraphs>207</Paragraphs>
  <Slides>22</Slides>
  <Notes>22</Notes>
  <HiddenSlides>0</HiddenSlides>
  <MMClips>5</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22</vt:i4>
      </vt:variant>
    </vt:vector>
  </HeadingPairs>
  <TitlesOfParts>
    <vt:vector size="35" baseType="lpstr">
      <vt:lpstr>Arial</vt:lpstr>
      <vt:lpstr>Arial,Sans-Serif</vt:lpstr>
      <vt:lpstr>Calibri</vt:lpstr>
      <vt:lpstr>Consolas</vt:lpstr>
      <vt:lpstr>Segoe UI</vt:lpstr>
      <vt:lpstr>Segoe UI Light</vt:lpstr>
      <vt:lpstr>Segoe UI Semibold</vt:lpstr>
      <vt:lpstr>Segoe UI Semilight</vt:lpstr>
      <vt:lpstr>Times</vt:lpstr>
      <vt:lpstr>Times New Roman</vt:lpstr>
      <vt:lpstr>Wingdings</vt:lpstr>
      <vt:lpstr>WHITE TEMPLATE</vt:lpstr>
      <vt:lpstr>WHITE TEMPLATE</vt:lpstr>
      <vt:lpstr>PowerPoint Presentation</vt:lpstr>
      <vt:lpstr>Challenge Check-in</vt:lpstr>
      <vt:lpstr>What we will be doing across the six Imagine Cup Junior lessons. </vt:lpstr>
      <vt:lpstr>Submission Tips</vt:lpstr>
      <vt:lpstr>What do you think are some really great things that technology has brought to the world in recent history? What do you think have been the biggest, most positive or important technological shifts so far this century?</vt:lpstr>
      <vt:lpstr>Anticipating and Mitigating Negative Impacts</vt:lpstr>
      <vt:lpstr>PowerPoint Presentation</vt:lpstr>
      <vt:lpstr>Microsoft’s AI Principles</vt:lpstr>
      <vt:lpstr>Responsible AI</vt:lpstr>
      <vt:lpstr>Submission Tips</vt:lpstr>
      <vt:lpstr>Example   </vt:lpstr>
      <vt:lpstr>Choose one of the Ethical Principles to focus on jot down a couple notes about how your idea is aligned to that principle. </vt:lpstr>
      <vt:lpstr>Introduction to Cybersecurity</vt:lpstr>
      <vt:lpstr>Which Ethical Principles do you think are most strongly with cybersecurity and why?</vt:lpstr>
      <vt:lpstr>Cybersecurity and Hacking</vt:lpstr>
      <vt:lpstr>Tips for Protecting Your AI</vt:lpstr>
      <vt:lpstr>Cybersecurity Solutions</vt:lpstr>
      <vt:lpstr>Submission Tips</vt:lpstr>
      <vt:lpstr>PowerPoint Presentation</vt:lpstr>
      <vt:lpstr>Challenge Check-in</vt:lpstr>
      <vt:lpstr>Bonus Activities!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2020 Imagine Cup</dc:subject>
  <dc:creator>Emerson, Kara (STL-NHS)</dc:creator>
  <cp:keywords/>
  <dc:description/>
  <cp:lastModifiedBy>Katy Plencner</cp:lastModifiedBy>
  <cp:revision>2</cp:revision>
  <dcterms:created xsi:type="dcterms:W3CDTF">2019-11-21T19:59:29Z</dcterms:created>
  <dcterms:modified xsi:type="dcterms:W3CDTF">2023-09-29T22:47:27Z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0x0101000B1EBA41DF053A42A565843FD735DB52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564600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_SharedFileIndex">
    <vt:lpwstr/>
  </property>
  <property fmtid="{D5CDD505-2E9C-101B-9397-08002B2CF9AE}" pid="26" name="_SourceUrl">
    <vt:lpwstr/>
  </property>
  <property fmtid="{D5CDD505-2E9C-101B-9397-08002B2CF9AE}" pid="27" name="MediaServiceImageTags">
    <vt:lpwstr/>
  </property>
</Properties>
</file>